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59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0" d="100"/>
          <a:sy n="80" d="100"/>
        </p:scale>
        <p:origin x="754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01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502920" y="502920"/>
            <a:ext cx="100584" cy="10058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731520"/>
            <a:ext cx="914400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100" b="1" i="0">
                <a:solidFill>
                  <a:srgbClr val="E8E8E8"/>
                </a:solidFill>
                <a:latin typeface="Montserrat"/>
              </a:rPr>
              <a:t>SAVOIR · SN RESTO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1965960"/>
            <a:ext cx="1097280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300" b="1" i="0">
                <a:solidFill>
                  <a:srgbClr val="E8E8E8"/>
                </a:solidFill>
                <a:latin typeface="Montserrat"/>
              </a:rPr>
              <a:t>DISCOVER &amp; RESEARCH · MILESTONE 02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2377440"/>
            <a:ext cx="11338560" cy="20116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5400" b="1" i="0">
                <a:solidFill>
                  <a:srgbClr val="FFFFFF"/>
                </a:solidFill>
                <a:latin typeface="Montserrat"/>
              </a:rPr>
              <a:t>Riset Audiens · di Scene Resto Nusantara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5577840"/>
            <a:ext cx="11183112" cy="13716"/>
          </a:xfrm>
          <a:prstGeom prst="rect">
            <a:avLst/>
          </a:prstGeom>
          <a:solidFill>
            <a:srgbClr val="5555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502920" y="5760720"/>
            <a:ext cx="1115568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200" b="0" i="0">
                <a:solidFill>
                  <a:srgbClr val="ADADAD"/>
                </a:solidFill>
                <a:latin typeface="Segoe UI"/>
              </a:rPr>
              <a:t>Plataran · Merambah Rasa · Rempha di Tenggara · Goda Nusantara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384048"/>
            <a:ext cx="896112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 i="0">
                <a:solidFill>
                  <a:srgbClr val="6E6E6E"/>
                </a:solidFill>
                <a:latin typeface="Montserrat"/>
              </a:rPr>
              <a:t>CASE 02 · RISET AUDIENS · SCENE RESTO NUSANTARA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79" y="402336"/>
            <a:ext cx="3730752" cy="15388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lang="en-ID" sz="1000" b="1" i="0" dirty="0" err="1">
                <a:solidFill>
                  <a:srgbClr val="101010"/>
                </a:solidFill>
                <a:latin typeface="Montserrat"/>
              </a:rPr>
              <a:t>Studi</a:t>
            </a:r>
            <a:r>
              <a:rPr lang="en-ID" sz="1000" b="1" i="0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ID" sz="1000" b="1" i="0" dirty="0" err="1">
                <a:solidFill>
                  <a:srgbClr val="101010"/>
                </a:solidFill>
                <a:latin typeface="Montserrat"/>
              </a:rPr>
              <a:t>Kasus</a:t>
            </a:r>
            <a:endParaRPr sz="1000" b="1" i="0" dirty="0">
              <a:solidFill>
                <a:srgbClr val="6E6E6E"/>
              </a:solidFill>
              <a:latin typeface="Montserra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02920" y="713232"/>
            <a:ext cx="11183112" cy="10972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02920" y="932688"/>
            <a:ext cx="11155680" cy="61555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4000" b="1" i="0" dirty="0" err="1">
                <a:solidFill>
                  <a:srgbClr val="101010"/>
                </a:solidFill>
                <a:latin typeface="Montserrat"/>
              </a:rPr>
              <a:t>Merambah</a:t>
            </a:r>
            <a:r>
              <a:rPr sz="4000" b="1" i="0" dirty="0">
                <a:solidFill>
                  <a:srgbClr val="101010"/>
                </a:solidFill>
                <a:latin typeface="Montserrat"/>
              </a:rPr>
              <a:t> Rasa 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" y="1874519"/>
            <a:ext cx="11183112" cy="10972"/>
          </a:xfrm>
          <a:prstGeom prst="rect">
            <a:avLst/>
          </a:prstGeom>
          <a:solidFill>
            <a:srgbClr val="10101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02920" y="2240280"/>
            <a:ext cx="11155680" cy="10058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2400" b="1" i="0">
                <a:solidFill>
                  <a:srgbClr val="101010"/>
                </a:solidFill>
                <a:latin typeface="Montserrat"/>
              </a:rPr>
              <a:t>Nusantara sebagai Perjalanan &amp; Cerita Bersama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2830068"/>
            <a:ext cx="111556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500" b="0" i="0" dirty="0" err="1">
                <a:solidFill>
                  <a:srgbClr val="101010"/>
                </a:solidFill>
                <a:latin typeface="Segoe UI"/>
              </a:rPr>
              <a:t>Masakan</a:t>
            </a:r>
            <a:r>
              <a:rPr sz="1500" b="0" i="0" dirty="0">
                <a:solidFill>
                  <a:srgbClr val="101010"/>
                </a:solidFill>
                <a:latin typeface="Segoe UI"/>
              </a:rPr>
              <a:t> Indonesia modern </a:t>
            </a:r>
            <a:r>
              <a:rPr sz="1500" b="0" i="0" dirty="0" err="1">
                <a:solidFill>
                  <a:srgbClr val="101010"/>
                </a:solidFill>
                <a:latin typeface="Segoe UI"/>
              </a:rPr>
              <a:t>sebagai</a:t>
            </a:r>
            <a:r>
              <a:rPr sz="1500" b="0" i="0" dirty="0">
                <a:solidFill>
                  <a:srgbClr val="101010"/>
                </a:solidFill>
                <a:latin typeface="Segoe UI"/>
              </a:rPr>
              <a:t> </a:t>
            </a:r>
            <a:r>
              <a:rPr sz="1500" b="0" i="0" dirty="0" err="1">
                <a:solidFill>
                  <a:srgbClr val="101010"/>
                </a:solidFill>
                <a:latin typeface="Segoe UI"/>
              </a:rPr>
              <a:t>eksplorasi</a:t>
            </a:r>
            <a:r>
              <a:rPr sz="1500" b="0" i="0" dirty="0">
                <a:solidFill>
                  <a:srgbClr val="101010"/>
                </a:solidFill>
                <a:latin typeface="Segoe UI"/>
              </a:rPr>
              <a:t> </a:t>
            </a:r>
            <a:r>
              <a:rPr sz="1500" b="0" i="0" dirty="0" err="1">
                <a:solidFill>
                  <a:srgbClr val="101010"/>
                </a:solidFill>
                <a:latin typeface="Segoe UI"/>
              </a:rPr>
              <a:t>bersama</a:t>
            </a:r>
            <a:r>
              <a:rPr sz="1500" b="0" i="0" dirty="0">
                <a:solidFill>
                  <a:srgbClr val="101010"/>
                </a:solidFill>
                <a:latin typeface="Segoe UI"/>
              </a:rPr>
              <a:t> </a:t>
            </a:r>
            <a:r>
              <a:rPr sz="1500" b="0" i="0" dirty="0" err="1">
                <a:solidFill>
                  <a:srgbClr val="101010"/>
                </a:solidFill>
                <a:latin typeface="Segoe UI"/>
              </a:rPr>
              <a:t>atas</a:t>
            </a:r>
            <a:r>
              <a:rPr sz="1500" b="0" i="0" dirty="0">
                <a:solidFill>
                  <a:srgbClr val="101010"/>
                </a:solidFill>
                <a:latin typeface="Segoe UI"/>
              </a:rPr>
              <a:t> </a:t>
            </a:r>
            <a:r>
              <a:rPr sz="1500" b="0" i="0" dirty="0" err="1">
                <a:solidFill>
                  <a:srgbClr val="101010"/>
                </a:solidFill>
                <a:latin typeface="Segoe UI"/>
              </a:rPr>
              <a:t>daerah</a:t>
            </a:r>
            <a:r>
              <a:rPr sz="1500" b="0" i="0" dirty="0">
                <a:solidFill>
                  <a:srgbClr val="101010"/>
                </a:solidFill>
                <a:latin typeface="Segoe UI"/>
              </a:rPr>
              <a:t> dan </a:t>
            </a:r>
            <a:r>
              <a:rPr sz="1500" b="0" i="0" dirty="0" err="1">
                <a:solidFill>
                  <a:srgbClr val="101010"/>
                </a:solidFill>
                <a:latin typeface="Segoe UI"/>
              </a:rPr>
              <a:t>cerita</a:t>
            </a:r>
            <a:r>
              <a:rPr sz="1500" b="0" i="0" dirty="0">
                <a:solidFill>
                  <a:srgbClr val="101010"/>
                </a:solidFill>
                <a:latin typeface="Segoe UI"/>
              </a:rPr>
              <a:t>, </a:t>
            </a:r>
            <a:r>
              <a:rPr sz="1500" b="0" i="0" dirty="0" err="1">
                <a:solidFill>
                  <a:srgbClr val="101010"/>
                </a:solidFill>
                <a:latin typeface="Segoe UI"/>
              </a:rPr>
              <a:t>dirancang</a:t>
            </a:r>
            <a:r>
              <a:rPr sz="1500" b="0" i="0" dirty="0">
                <a:solidFill>
                  <a:srgbClr val="101010"/>
                </a:solidFill>
                <a:latin typeface="Segoe UI"/>
              </a:rPr>
              <a:t> </a:t>
            </a:r>
            <a:r>
              <a:rPr sz="1500" b="0" i="0" dirty="0" err="1">
                <a:solidFill>
                  <a:srgbClr val="101010"/>
                </a:solidFill>
                <a:latin typeface="Segoe UI"/>
              </a:rPr>
              <a:t>untuk</a:t>
            </a:r>
            <a:r>
              <a:rPr sz="1500" b="0" i="0" dirty="0">
                <a:solidFill>
                  <a:srgbClr val="101010"/>
                </a:solidFill>
                <a:latin typeface="Segoe UI"/>
              </a:rPr>
              <a:t> </a:t>
            </a:r>
            <a:r>
              <a:rPr sz="1500" b="0" i="0" dirty="0" err="1">
                <a:solidFill>
                  <a:srgbClr val="101010"/>
                </a:solidFill>
                <a:latin typeface="Segoe UI"/>
              </a:rPr>
              <a:t>pengalaman</a:t>
            </a:r>
            <a:r>
              <a:rPr sz="1500" b="0" i="0" dirty="0">
                <a:solidFill>
                  <a:srgbClr val="101010"/>
                </a:solidFill>
                <a:latin typeface="Segoe UI"/>
              </a:rPr>
              <a:t> </a:t>
            </a:r>
            <a:r>
              <a:rPr sz="1500" b="0" i="0" dirty="0" err="1">
                <a:solidFill>
                  <a:srgbClr val="101010"/>
                </a:solidFill>
                <a:latin typeface="Segoe UI"/>
              </a:rPr>
              <a:t>kelompok</a:t>
            </a:r>
            <a:r>
              <a:rPr sz="1500" b="0" i="0" dirty="0">
                <a:solidFill>
                  <a:srgbClr val="101010"/>
                </a:solidFill>
                <a:latin typeface="Segoe UI"/>
              </a:rPr>
              <a:t> dan </a:t>
            </a:r>
            <a:r>
              <a:rPr sz="1500" b="0" i="0" dirty="0" err="1">
                <a:solidFill>
                  <a:srgbClr val="101010"/>
                </a:solidFill>
                <a:latin typeface="Segoe UI"/>
              </a:rPr>
              <a:t>ikatan</a:t>
            </a:r>
            <a:r>
              <a:rPr sz="1500" b="0" i="0" dirty="0">
                <a:solidFill>
                  <a:srgbClr val="101010"/>
                </a:solidFill>
                <a:latin typeface="Segoe UI"/>
              </a:rPr>
              <a:t> </a:t>
            </a:r>
            <a:r>
              <a:rPr sz="1500" b="0" i="0" dirty="0" err="1">
                <a:solidFill>
                  <a:srgbClr val="101010"/>
                </a:solidFill>
                <a:latin typeface="Segoe UI"/>
              </a:rPr>
              <a:t>emosional</a:t>
            </a:r>
            <a:r>
              <a:rPr sz="1500" b="0" i="0" dirty="0">
                <a:solidFill>
                  <a:srgbClr val="101010"/>
                </a:solidFill>
                <a:latin typeface="Segoe UI"/>
              </a:rPr>
              <a:t>.</a:t>
            </a:r>
          </a:p>
        </p:txBody>
      </p:sp>
      <p:sp>
        <p:nvSpPr>
          <p:cNvPr id="10" name="Rectangle 9"/>
          <p:cNvSpPr/>
          <p:nvPr/>
        </p:nvSpPr>
        <p:spPr>
          <a:xfrm>
            <a:off x="502920" y="3615386"/>
            <a:ext cx="11183112" cy="10972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502920" y="3913650"/>
            <a:ext cx="201168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 i="0" dirty="0">
                <a:solidFill>
                  <a:srgbClr val="6E6E6E"/>
                </a:solidFill>
                <a:latin typeface="Montserrat"/>
              </a:rPr>
              <a:t>Emotional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651760" y="3877074"/>
            <a:ext cx="905256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6000"/>
              </a:lnSpc>
            </a:pPr>
            <a:r>
              <a:rPr sz="1300" b="0" i="0">
                <a:solidFill>
                  <a:srgbClr val="101010"/>
                </a:solidFill>
                <a:latin typeface="Segoe UI"/>
              </a:rPr>
              <a:t>Rasa ingin tahu, kebersamaan, penemuan budaya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4572018"/>
            <a:ext cx="201168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 i="0">
                <a:solidFill>
                  <a:srgbClr val="6E6E6E"/>
                </a:solidFill>
                <a:latin typeface="Montserrat"/>
              </a:rPr>
              <a:t>Status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651760" y="4535442"/>
            <a:ext cx="905256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6000"/>
              </a:lnSpc>
            </a:pPr>
            <a:r>
              <a:rPr sz="1300" b="0" i="0">
                <a:solidFill>
                  <a:srgbClr val="101010"/>
                </a:solidFill>
                <a:latin typeface="Segoe UI"/>
              </a:rPr>
              <a:t>Status budaya menengah-atas · bukan soal kemewahan, tapi “paham” dan melek budaya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2920" y="5230386"/>
            <a:ext cx="201168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 i="0">
                <a:solidFill>
                  <a:srgbClr val="6E6E6E"/>
                </a:solidFill>
                <a:latin typeface="Montserrat"/>
              </a:rPr>
              <a:t>Best fit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651760" y="5193810"/>
            <a:ext cx="905256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6000"/>
              </a:lnSpc>
            </a:pPr>
            <a:r>
              <a:rPr sz="1300" b="0" i="0">
                <a:solidFill>
                  <a:srgbClr val="101010"/>
                </a:solidFill>
                <a:latin typeface="Segoe UI"/>
              </a:rPr>
              <a:t>Gen X/Milenial (nostalgia + cerita) + Alpha (sejarah lewat orang tua)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384048"/>
            <a:ext cx="896112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 i="0">
                <a:solidFill>
                  <a:srgbClr val="6E6E6E"/>
                </a:solidFill>
                <a:latin typeface="Montserrat"/>
              </a:rPr>
              <a:t>CASE 02 · PERSONA 01 · AUDIENCE RESEARCH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79" y="402336"/>
            <a:ext cx="3730752" cy="15388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lang="en-ID" sz="1000" b="1" i="0" dirty="0" err="1">
                <a:solidFill>
                  <a:srgbClr val="101010"/>
                </a:solidFill>
                <a:latin typeface="Montserrat"/>
              </a:rPr>
              <a:t>Merambah</a:t>
            </a:r>
            <a:r>
              <a:rPr lang="en-ID" sz="1000" b="1" i="0" dirty="0">
                <a:solidFill>
                  <a:srgbClr val="101010"/>
                </a:solidFill>
                <a:latin typeface="Montserrat"/>
              </a:rPr>
              <a:t> Rasa 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713232"/>
            <a:ext cx="11183112" cy="10972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02920" y="932688"/>
            <a:ext cx="11155680" cy="8229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4000" b="1" i="0">
                <a:solidFill>
                  <a:srgbClr val="101010"/>
                </a:solidFill>
                <a:latin typeface="Montserrat"/>
              </a:rPr>
              <a:t>Story-Seeking Urban Family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" y="1874519"/>
            <a:ext cx="11183112" cy="10972"/>
          </a:xfrm>
          <a:prstGeom prst="rect">
            <a:avLst/>
          </a:prstGeom>
          <a:solidFill>
            <a:srgbClr val="10101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02920" y="2148840"/>
            <a:ext cx="1115568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250" b="1" i="0">
                <a:solidFill>
                  <a:srgbClr val="6E6E6E"/>
                </a:solidFill>
                <a:latin typeface="Montserrat"/>
              </a:rPr>
              <a:t>Persona 1 · Gen X / Boomers with kids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2651760"/>
            <a:ext cx="11183112" cy="9144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502920" y="2926080"/>
            <a:ext cx="23774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 i="0">
                <a:solidFill>
                  <a:srgbClr val="6E6E6E"/>
                </a:solidFill>
                <a:latin typeface="Montserrat"/>
              </a:rPr>
              <a:t>Usia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017520" y="2889504"/>
            <a:ext cx="877824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6000"/>
              </a:lnSpc>
            </a:pPr>
            <a:r>
              <a:rPr sz="1300" b="0" i="0">
                <a:solidFill>
                  <a:srgbClr val="101010"/>
                </a:solidFill>
                <a:latin typeface="Segoe UI"/>
              </a:rPr>
              <a:t>35-55 (orang tua) + anak dari Gen Z akhir sampai Alpha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3437382"/>
            <a:ext cx="23774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 i="0">
                <a:solidFill>
                  <a:srgbClr val="6E6E6E"/>
                </a:solidFill>
                <a:latin typeface="Montserrat"/>
              </a:rPr>
              <a:t>Peran &amp; status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017520" y="3400806"/>
            <a:ext cx="877824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6000"/>
              </a:lnSpc>
            </a:pPr>
            <a:r>
              <a:rPr sz="1300" b="0" i="0">
                <a:solidFill>
                  <a:srgbClr val="101010"/>
                </a:solidFill>
                <a:latin typeface="Segoe UI"/>
              </a:rPr>
              <a:t>Keluarga kelas menengah-menengah atas, terdidik, ingin tahu budaya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4040124"/>
            <a:ext cx="23774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 i="0" dirty="0">
                <a:solidFill>
                  <a:srgbClr val="6E6E6E"/>
                </a:solidFill>
                <a:latin typeface="Montserrat"/>
              </a:rPr>
              <a:t>Gaya </a:t>
            </a:r>
            <a:r>
              <a:rPr sz="1000" b="1" i="0" dirty="0" err="1">
                <a:solidFill>
                  <a:srgbClr val="6E6E6E"/>
                </a:solidFill>
                <a:latin typeface="Montserrat"/>
              </a:rPr>
              <a:t>hidup</a:t>
            </a:r>
            <a:endParaRPr sz="1000" b="1" i="0" dirty="0">
              <a:solidFill>
                <a:srgbClr val="6E6E6E"/>
              </a:solidFill>
              <a:latin typeface="Montserra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017520" y="4003548"/>
            <a:ext cx="877824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6000"/>
              </a:lnSpc>
            </a:pPr>
            <a:r>
              <a:rPr sz="1300" b="0" i="0">
                <a:solidFill>
                  <a:srgbClr val="101010"/>
                </a:solidFill>
                <a:latin typeface="Segoe UI"/>
              </a:rPr>
              <a:t>Liburan akhir pekan ke Dago/Cimenyan, kumpul keluarga, mencoba konsep baru tapi aman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2920" y="4591812"/>
            <a:ext cx="23774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 i="0" dirty="0" err="1">
                <a:solidFill>
                  <a:srgbClr val="6E6E6E"/>
                </a:solidFill>
                <a:latin typeface="Montserrat"/>
              </a:rPr>
              <a:t>Dorongan</a:t>
            </a:r>
            <a:r>
              <a:rPr sz="1000" b="1" i="0" dirty="0">
                <a:solidFill>
                  <a:srgbClr val="6E6E6E"/>
                </a:solidFill>
                <a:latin typeface="Montserrat"/>
              </a:rPr>
              <a:t> </a:t>
            </a:r>
            <a:r>
              <a:rPr sz="1000" b="1" i="0" dirty="0" err="1">
                <a:solidFill>
                  <a:srgbClr val="6E6E6E"/>
                </a:solidFill>
                <a:latin typeface="Montserrat"/>
              </a:rPr>
              <a:t>memilih</a:t>
            </a:r>
            <a:endParaRPr sz="1000" b="1" i="0" dirty="0">
              <a:solidFill>
                <a:srgbClr val="6E6E6E"/>
              </a:solidFill>
              <a:latin typeface="Montserra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017520" y="4555236"/>
            <a:ext cx="877824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6000"/>
              </a:lnSpc>
            </a:pPr>
            <a:r>
              <a:rPr sz="1300" b="1" i="0">
                <a:solidFill>
                  <a:srgbClr val="101010"/>
                </a:solidFill>
                <a:latin typeface="Segoe UI"/>
              </a:rPr>
              <a:t>Nostalgia + sejarah</a:t>
            </a:r>
            <a:r>
              <a:rPr sz="1300" b="0" i="0">
                <a:solidFill>
                  <a:srgbClr val="101010"/>
                </a:solidFill>
                <a:latin typeface="Segoe UI"/>
              </a:rPr>
              <a:t>: orang tua ingin anak mengenal daerah Indonesia lewat makanan · penyajian modern, rasa autentik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2920" y="5177790"/>
            <a:ext cx="23774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 i="0" dirty="0" err="1">
                <a:solidFill>
                  <a:srgbClr val="6E6E6E"/>
                </a:solidFill>
                <a:latin typeface="Montserrat"/>
              </a:rPr>
              <a:t>Kecenderungan</a:t>
            </a:r>
            <a:endParaRPr sz="1000" b="1" i="0" dirty="0">
              <a:solidFill>
                <a:srgbClr val="6E6E6E"/>
              </a:solidFill>
              <a:latin typeface="Montserrat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017520" y="5141214"/>
            <a:ext cx="877824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6000"/>
              </a:lnSpc>
            </a:pPr>
            <a:r>
              <a:rPr sz="1300" b="0" i="0">
                <a:solidFill>
                  <a:srgbClr val="101010"/>
                </a:solidFill>
                <a:latin typeface="Segoe UI"/>
              </a:rPr>
              <a:t>Aman, mendidik, bermakna untuk anak · sinyal: “kami membesarkan anak dengan budaya dan rasa ingin tahu” · media: Instagram, grup WA orang tua, IDN Times/Tribun, review Google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384048"/>
            <a:ext cx="896112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 i="0">
                <a:solidFill>
                  <a:srgbClr val="6E6E6E"/>
                </a:solidFill>
                <a:latin typeface="Montserrat"/>
              </a:rPr>
              <a:t>CASE 02 · PERSONA 02 · AUDIENCE RESEARCH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79" y="402336"/>
            <a:ext cx="3730752" cy="15388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lang="en-ID" sz="1000" b="1" i="0" dirty="0" err="1">
                <a:solidFill>
                  <a:srgbClr val="101010"/>
                </a:solidFill>
                <a:latin typeface="Montserrat"/>
              </a:rPr>
              <a:t>Merambah</a:t>
            </a:r>
            <a:r>
              <a:rPr lang="en-ID" sz="1000" b="1" i="0" dirty="0">
                <a:solidFill>
                  <a:srgbClr val="101010"/>
                </a:solidFill>
                <a:latin typeface="Montserrat"/>
              </a:rPr>
              <a:t> Rasa 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713232"/>
            <a:ext cx="11183112" cy="10972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02920" y="932688"/>
            <a:ext cx="11155680" cy="8229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4000" b="1" i="0">
                <a:solidFill>
                  <a:srgbClr val="101010"/>
                </a:solidFill>
                <a:latin typeface="Montserrat"/>
              </a:rPr>
              <a:t>Curious Millennial / Gen Z Explorer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" y="1874519"/>
            <a:ext cx="11183112" cy="10972"/>
          </a:xfrm>
          <a:prstGeom prst="rect">
            <a:avLst/>
          </a:prstGeom>
          <a:solidFill>
            <a:srgbClr val="10101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02920" y="2148840"/>
            <a:ext cx="1115568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250" b="1" i="0">
                <a:solidFill>
                  <a:srgbClr val="6E6E6E"/>
                </a:solidFill>
                <a:latin typeface="Montserrat"/>
              </a:rPr>
              <a:t>Persona 2 · 22-35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2651760"/>
            <a:ext cx="11183112" cy="9144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502920" y="2926080"/>
            <a:ext cx="23774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 i="0">
                <a:solidFill>
                  <a:srgbClr val="6E6E6E"/>
                </a:solidFill>
                <a:latin typeface="Montserrat"/>
              </a:rPr>
              <a:t>Usia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017520" y="2889504"/>
            <a:ext cx="877824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6000"/>
              </a:lnSpc>
            </a:pPr>
            <a:r>
              <a:rPr sz="1300" b="0" i="0">
                <a:solidFill>
                  <a:srgbClr val="101010"/>
                </a:solidFill>
                <a:latin typeface="Segoe UI"/>
              </a:rPr>
              <a:t>22-35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3364992"/>
            <a:ext cx="23774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 i="0" dirty="0">
                <a:solidFill>
                  <a:srgbClr val="6E6E6E"/>
                </a:solidFill>
                <a:latin typeface="Montserrat"/>
              </a:rPr>
              <a:t>Peran &amp; status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017520" y="3328416"/>
            <a:ext cx="877824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6000"/>
              </a:lnSpc>
            </a:pPr>
            <a:r>
              <a:rPr sz="1300" b="0" i="0">
                <a:solidFill>
                  <a:srgbClr val="101010"/>
                </a:solidFill>
                <a:latin typeface="Segoe UI"/>
              </a:rPr>
              <a:t>Profesional muda, kreator, pembuat konten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3822192"/>
            <a:ext cx="23774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 i="0" dirty="0">
                <a:solidFill>
                  <a:srgbClr val="6E6E6E"/>
                </a:solidFill>
                <a:latin typeface="Montserrat"/>
              </a:rPr>
              <a:t>Gaya </a:t>
            </a:r>
            <a:r>
              <a:rPr sz="1000" b="1" i="0" dirty="0" err="1">
                <a:solidFill>
                  <a:srgbClr val="6E6E6E"/>
                </a:solidFill>
                <a:latin typeface="Montserrat"/>
              </a:rPr>
              <a:t>hidup</a:t>
            </a:r>
            <a:endParaRPr sz="1000" b="1" i="0" dirty="0">
              <a:solidFill>
                <a:srgbClr val="6E6E6E"/>
              </a:solidFill>
              <a:latin typeface="Montserra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017520" y="3785616"/>
            <a:ext cx="877824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6000"/>
              </a:lnSpc>
            </a:pPr>
            <a:r>
              <a:rPr sz="1300" b="0" i="0">
                <a:solidFill>
                  <a:srgbClr val="101010"/>
                </a:solidFill>
                <a:latin typeface="Segoe UI"/>
              </a:rPr>
              <a:t>Pelarian akhir pekan, hidden gem, tempat estetik, “travel lewat makanan”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2920" y="4295853"/>
            <a:ext cx="23774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 i="0" dirty="0" err="1">
                <a:solidFill>
                  <a:srgbClr val="6E6E6E"/>
                </a:solidFill>
                <a:latin typeface="Montserrat"/>
              </a:rPr>
              <a:t>Dorongan</a:t>
            </a:r>
            <a:r>
              <a:rPr sz="1000" b="1" i="0" dirty="0">
                <a:solidFill>
                  <a:srgbClr val="6E6E6E"/>
                </a:solidFill>
                <a:latin typeface="Montserrat"/>
              </a:rPr>
              <a:t> </a:t>
            </a:r>
            <a:r>
              <a:rPr sz="1000" b="1" i="0" dirty="0" err="1">
                <a:solidFill>
                  <a:srgbClr val="6E6E6E"/>
                </a:solidFill>
                <a:latin typeface="Montserrat"/>
              </a:rPr>
              <a:t>memilih</a:t>
            </a:r>
            <a:endParaRPr sz="1000" b="1" i="0" dirty="0">
              <a:solidFill>
                <a:srgbClr val="6E6E6E"/>
              </a:solidFill>
              <a:latin typeface="Montserra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017520" y="4259277"/>
            <a:ext cx="877824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6000"/>
              </a:lnSpc>
            </a:pPr>
            <a:r>
              <a:rPr sz="1300" b="1" i="0">
                <a:solidFill>
                  <a:srgbClr val="101010"/>
                </a:solidFill>
                <a:latin typeface="Segoe UI"/>
              </a:rPr>
              <a:t>Historis + pengalaman</a:t>
            </a:r>
            <a:r>
              <a:rPr sz="1300" b="0" i="0">
                <a:solidFill>
                  <a:srgbClr val="101010"/>
                </a:solidFill>
                <a:latin typeface="Segoe UI"/>
              </a:rPr>
              <a:t>: hidangan dengan cerita asal-usul dan keberagaman daerah · “satu meja, banyak pulau”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2920" y="4806090"/>
            <a:ext cx="23774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 i="0" dirty="0" err="1">
                <a:solidFill>
                  <a:srgbClr val="6E6E6E"/>
                </a:solidFill>
                <a:latin typeface="Montserrat"/>
              </a:rPr>
              <a:t>Kecenderungan</a:t>
            </a:r>
            <a:endParaRPr sz="1000" b="1" i="0" dirty="0">
              <a:solidFill>
                <a:srgbClr val="6E6E6E"/>
              </a:solidFill>
              <a:latin typeface="Montserrat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017520" y="4769514"/>
            <a:ext cx="877824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6000"/>
              </a:lnSpc>
            </a:pPr>
            <a:r>
              <a:rPr sz="1300" b="0" i="0">
                <a:solidFill>
                  <a:srgbClr val="101010"/>
                </a:solidFill>
                <a:latin typeface="Segoe UI"/>
              </a:rPr>
              <a:t>Mencari hidden gem + cerita untuk diposting · sinyal: “saya menjelajah di luar arus utama; saya paham kedalaman Indonesia” · media: Instagram, TikTok, reels travel/kuliner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01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prep_ar_remph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02920" y="384048"/>
            <a:ext cx="1115568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100" b="1" i="0">
                <a:solidFill>
                  <a:srgbClr val="E8E8E8"/>
                </a:solidFill>
                <a:latin typeface="Montserrat"/>
              </a:rPr>
              <a:t>CASE 03 · RISET AUDIENS · SCENE RESTO NUSANTARA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3749039"/>
            <a:ext cx="11155680" cy="10972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400" b="1" i="0">
                <a:solidFill>
                  <a:srgbClr val="FFFFFF"/>
                </a:solidFill>
                <a:latin typeface="Montserrat"/>
              </a:rPr>
              <a:t>Rempha di Tenggara</a:t>
            </a:r>
          </a:p>
        </p:txBody>
      </p:sp>
      <p:sp>
        <p:nvSpPr>
          <p:cNvPr id="6" name="Rectangle 5"/>
          <p:cNvSpPr/>
          <p:nvPr/>
        </p:nvSpPr>
        <p:spPr>
          <a:xfrm>
            <a:off x="502920" y="5074920"/>
            <a:ext cx="11183112" cy="1828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502920" y="5230368"/>
            <a:ext cx="11155680" cy="5486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500" b="1" i="0">
                <a:solidFill>
                  <a:srgbClr val="FFFFFF"/>
                </a:solidFill>
                <a:latin typeface="Segoe UI"/>
              </a:rPr>
              <a:t>Street Vibes</a:t>
            </a:r>
            <a:r>
              <a:rPr sz="1500" b="0" i="0">
                <a:solidFill>
                  <a:srgbClr val="FFFFFF"/>
                </a:solidFill>
                <a:latin typeface="Segoe UI"/>
              </a:rPr>
              <a:t> Asia Tenggara sebagai Identitas Urban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5806440"/>
            <a:ext cx="1115568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100" b="0" i="0">
                <a:solidFill>
                  <a:srgbClr val="CFCFCF"/>
                </a:solidFill>
                <a:latin typeface="Segoe UI"/>
              </a:rPr>
              <a:t>Rasa Asia Tenggara sebagai makanan gaya hidup urban yang kekinian: kasual, bisa dibagi, sangat Instagrammable.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3" name="TextBox 2"/>
          <p:cNvSpPr txBox="1"/>
          <p:nvPr/>
        </p:nvSpPr>
        <p:spPr>
          <a:xfrm>
            <a:off x="502920" y="384048"/>
            <a:ext cx="896112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 i="0">
                <a:solidFill>
                  <a:srgbClr val="6E6E6E"/>
                </a:solidFill>
                <a:latin typeface="Montserrat"/>
              </a:rPr>
              <a:t>CASE 03 · RISET AUDIENS · SCENE RESTO NUSANTARA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79" y="402336"/>
            <a:ext cx="3730752" cy="15388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lang="en-ID" sz="1000" b="1" i="0" dirty="0" err="1">
                <a:solidFill>
                  <a:srgbClr val="101010"/>
                </a:solidFill>
                <a:latin typeface="Montserrat"/>
              </a:rPr>
              <a:t>Studi</a:t>
            </a:r>
            <a:r>
              <a:rPr lang="en-ID" sz="1000" b="1" i="0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ID" sz="1000" b="1" i="0" dirty="0" err="1">
                <a:solidFill>
                  <a:srgbClr val="101010"/>
                </a:solidFill>
                <a:latin typeface="Montserrat"/>
              </a:rPr>
              <a:t>Kasus</a:t>
            </a:r>
            <a:endParaRPr sz="1000" b="1" i="0" dirty="0">
              <a:solidFill>
                <a:srgbClr val="6E6E6E"/>
              </a:solidFill>
              <a:latin typeface="Montserra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02920" y="713232"/>
            <a:ext cx="11183112" cy="10972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02920" y="932688"/>
            <a:ext cx="11155680" cy="61555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4000" b="1" i="0" dirty="0" err="1">
                <a:solidFill>
                  <a:srgbClr val="101010"/>
                </a:solidFill>
                <a:latin typeface="Montserrat"/>
              </a:rPr>
              <a:t>Rempha</a:t>
            </a:r>
            <a:r>
              <a:rPr sz="4000" b="1" i="0" dirty="0">
                <a:solidFill>
                  <a:srgbClr val="101010"/>
                </a:solidFill>
                <a:latin typeface="Montserrat"/>
              </a:rPr>
              <a:t> di Tenggara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" y="1874519"/>
            <a:ext cx="11183112" cy="10972"/>
          </a:xfrm>
          <a:prstGeom prst="rect">
            <a:avLst/>
          </a:prstGeom>
          <a:solidFill>
            <a:srgbClr val="10101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02920" y="2240280"/>
            <a:ext cx="11155680" cy="10058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2400" b="1" i="0" dirty="0">
                <a:solidFill>
                  <a:srgbClr val="101010"/>
                </a:solidFill>
                <a:latin typeface="Montserrat"/>
              </a:rPr>
              <a:t>Street Vibes Asia Tenggara </a:t>
            </a:r>
            <a:r>
              <a:rPr sz="2400" b="1" i="0" dirty="0" err="1">
                <a:solidFill>
                  <a:srgbClr val="101010"/>
                </a:solidFill>
                <a:latin typeface="Montserrat"/>
              </a:rPr>
              <a:t>sebagai</a:t>
            </a:r>
            <a:r>
              <a:rPr sz="2400" b="1" i="0" dirty="0">
                <a:solidFill>
                  <a:srgbClr val="101010"/>
                </a:solidFill>
                <a:latin typeface="Montserrat"/>
              </a:rPr>
              <a:t> </a:t>
            </a:r>
            <a:r>
              <a:rPr sz="2400" b="1" i="0" dirty="0" err="1">
                <a:solidFill>
                  <a:srgbClr val="101010"/>
                </a:solidFill>
                <a:latin typeface="Montserrat"/>
              </a:rPr>
              <a:t>Identitas</a:t>
            </a:r>
            <a:r>
              <a:rPr sz="2400" b="1" i="0" dirty="0">
                <a:solidFill>
                  <a:srgbClr val="101010"/>
                </a:solidFill>
                <a:latin typeface="Montserrat"/>
              </a:rPr>
              <a:t> Urban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2807208"/>
            <a:ext cx="111556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500" b="0" i="0" dirty="0">
                <a:solidFill>
                  <a:srgbClr val="101010"/>
                </a:solidFill>
                <a:latin typeface="Segoe UI"/>
              </a:rPr>
              <a:t>Rasa Asia Tenggara </a:t>
            </a:r>
            <a:r>
              <a:rPr sz="1500" b="0" i="0" dirty="0" err="1">
                <a:solidFill>
                  <a:srgbClr val="101010"/>
                </a:solidFill>
                <a:latin typeface="Segoe UI"/>
              </a:rPr>
              <a:t>sebagai</a:t>
            </a:r>
            <a:r>
              <a:rPr sz="1500" b="0" i="0" dirty="0">
                <a:solidFill>
                  <a:srgbClr val="101010"/>
                </a:solidFill>
                <a:latin typeface="Segoe UI"/>
              </a:rPr>
              <a:t> </a:t>
            </a:r>
            <a:r>
              <a:rPr sz="1500" b="0" i="0" dirty="0" err="1">
                <a:solidFill>
                  <a:srgbClr val="101010"/>
                </a:solidFill>
                <a:latin typeface="Segoe UI"/>
              </a:rPr>
              <a:t>makanan</a:t>
            </a:r>
            <a:r>
              <a:rPr sz="1500" b="0" i="0" dirty="0">
                <a:solidFill>
                  <a:srgbClr val="101010"/>
                </a:solidFill>
                <a:latin typeface="Segoe UI"/>
              </a:rPr>
              <a:t> </a:t>
            </a:r>
            <a:r>
              <a:rPr sz="1500" b="0" i="0" dirty="0" err="1">
                <a:solidFill>
                  <a:srgbClr val="101010"/>
                </a:solidFill>
                <a:latin typeface="Segoe UI"/>
              </a:rPr>
              <a:t>gaya</a:t>
            </a:r>
            <a:r>
              <a:rPr sz="1500" b="0" i="0" dirty="0">
                <a:solidFill>
                  <a:srgbClr val="101010"/>
                </a:solidFill>
                <a:latin typeface="Segoe UI"/>
              </a:rPr>
              <a:t> </a:t>
            </a:r>
            <a:r>
              <a:rPr sz="1500" b="0" i="0" dirty="0" err="1">
                <a:solidFill>
                  <a:srgbClr val="101010"/>
                </a:solidFill>
                <a:latin typeface="Segoe UI"/>
              </a:rPr>
              <a:t>hidup</a:t>
            </a:r>
            <a:r>
              <a:rPr sz="1500" b="0" i="0" dirty="0">
                <a:solidFill>
                  <a:srgbClr val="101010"/>
                </a:solidFill>
                <a:latin typeface="Segoe UI"/>
              </a:rPr>
              <a:t> urban yang </a:t>
            </a:r>
            <a:r>
              <a:rPr sz="1500" b="0" i="0" dirty="0" err="1">
                <a:solidFill>
                  <a:srgbClr val="101010"/>
                </a:solidFill>
                <a:latin typeface="Segoe UI"/>
              </a:rPr>
              <a:t>kekinian</a:t>
            </a:r>
            <a:r>
              <a:rPr sz="1500" b="0" i="0" dirty="0">
                <a:solidFill>
                  <a:srgbClr val="101010"/>
                </a:solidFill>
                <a:latin typeface="Segoe UI"/>
              </a:rPr>
              <a:t>: </a:t>
            </a:r>
            <a:r>
              <a:rPr sz="1500" b="0" i="0" dirty="0" err="1">
                <a:solidFill>
                  <a:srgbClr val="101010"/>
                </a:solidFill>
                <a:latin typeface="Segoe UI"/>
              </a:rPr>
              <a:t>kasual</a:t>
            </a:r>
            <a:r>
              <a:rPr sz="1500" b="0" i="0" dirty="0">
                <a:solidFill>
                  <a:srgbClr val="101010"/>
                </a:solidFill>
                <a:latin typeface="Segoe UI"/>
              </a:rPr>
              <a:t>, </a:t>
            </a:r>
            <a:r>
              <a:rPr sz="1500" b="0" i="0" dirty="0" err="1">
                <a:solidFill>
                  <a:srgbClr val="101010"/>
                </a:solidFill>
                <a:latin typeface="Segoe UI"/>
              </a:rPr>
              <a:t>bisa</a:t>
            </a:r>
            <a:r>
              <a:rPr sz="1500" b="0" i="0" dirty="0">
                <a:solidFill>
                  <a:srgbClr val="101010"/>
                </a:solidFill>
                <a:latin typeface="Segoe UI"/>
              </a:rPr>
              <a:t> </a:t>
            </a:r>
            <a:r>
              <a:rPr sz="1500" b="0" i="0" dirty="0" err="1">
                <a:solidFill>
                  <a:srgbClr val="101010"/>
                </a:solidFill>
                <a:latin typeface="Segoe UI"/>
              </a:rPr>
              <a:t>dibagi</a:t>
            </a:r>
            <a:r>
              <a:rPr sz="1500" b="0" i="0" dirty="0">
                <a:solidFill>
                  <a:srgbClr val="101010"/>
                </a:solidFill>
                <a:latin typeface="Segoe UI"/>
              </a:rPr>
              <a:t>, sangat </a:t>
            </a:r>
            <a:r>
              <a:rPr sz="1500" b="0" i="0" dirty="0" err="1">
                <a:solidFill>
                  <a:srgbClr val="101010"/>
                </a:solidFill>
                <a:latin typeface="Segoe UI"/>
              </a:rPr>
              <a:t>Instagrammable</a:t>
            </a:r>
            <a:r>
              <a:rPr sz="1500" b="0" i="0" dirty="0">
                <a:solidFill>
                  <a:srgbClr val="101010"/>
                </a:solidFill>
                <a:latin typeface="Segoe UI"/>
              </a:rPr>
              <a:t>.</a:t>
            </a:r>
          </a:p>
        </p:txBody>
      </p:sp>
      <p:sp>
        <p:nvSpPr>
          <p:cNvPr id="10" name="Rectangle 9"/>
          <p:cNvSpPr/>
          <p:nvPr/>
        </p:nvSpPr>
        <p:spPr>
          <a:xfrm>
            <a:off x="489204" y="3454872"/>
            <a:ext cx="11183112" cy="10972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502920" y="3634740"/>
            <a:ext cx="201168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 i="0" dirty="0">
                <a:solidFill>
                  <a:srgbClr val="6E6E6E"/>
                </a:solidFill>
                <a:latin typeface="Montserrat"/>
              </a:rPr>
              <a:t>Emotional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651760" y="3598164"/>
            <a:ext cx="905256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6000"/>
              </a:lnSpc>
            </a:pPr>
            <a:r>
              <a:rPr sz="1300" b="0" i="0">
                <a:solidFill>
                  <a:srgbClr val="101010"/>
                </a:solidFill>
                <a:latin typeface="Segoe UI"/>
              </a:rPr>
              <a:t>Seru, penemuan, keren urban, bangga regional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4293108"/>
            <a:ext cx="201168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 i="0">
                <a:solidFill>
                  <a:srgbClr val="6E6E6E"/>
                </a:solidFill>
                <a:latin typeface="Montserrat"/>
              </a:rPr>
              <a:t>Status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651760" y="4256532"/>
            <a:ext cx="905256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6000"/>
              </a:lnSpc>
            </a:pPr>
            <a:r>
              <a:rPr sz="1300" b="0" i="0">
                <a:solidFill>
                  <a:srgbClr val="101010"/>
                </a:solidFill>
                <a:latin typeface="Segoe UI"/>
              </a:rPr>
              <a:t>Status budaya menengah di kelompok pertemanan (“saya tahu hidden gem ini”)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2920" y="4951476"/>
            <a:ext cx="201168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 i="0">
                <a:solidFill>
                  <a:srgbClr val="6E6E6E"/>
                </a:solidFill>
                <a:latin typeface="Montserrat"/>
              </a:rPr>
              <a:t>Best fit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651760" y="4914900"/>
            <a:ext cx="905256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6000"/>
              </a:lnSpc>
            </a:pPr>
            <a:r>
              <a:rPr sz="1300" b="0" i="0">
                <a:solidFill>
                  <a:srgbClr val="101010"/>
                </a:solidFill>
                <a:latin typeface="Segoe UI"/>
              </a:rPr>
              <a:t>Gen Z (kebaruan + identitas) + Milenial (makan sosial + nostalgia ringan)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384048"/>
            <a:ext cx="896112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 i="0">
                <a:solidFill>
                  <a:srgbClr val="6E6E6E"/>
                </a:solidFill>
                <a:latin typeface="Montserrat"/>
              </a:rPr>
              <a:t>CASE 03 · PERSONA 01 · AUDIENCE RESEARCH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79" y="402336"/>
            <a:ext cx="3730752" cy="15388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lang="en-ID" sz="1000" b="1" i="0" dirty="0" err="1">
                <a:solidFill>
                  <a:srgbClr val="101010"/>
                </a:solidFill>
                <a:latin typeface="Montserrat"/>
              </a:rPr>
              <a:t>Rempha</a:t>
            </a:r>
            <a:r>
              <a:rPr lang="en-ID" sz="1000" b="1" i="0" dirty="0">
                <a:solidFill>
                  <a:srgbClr val="101010"/>
                </a:solidFill>
                <a:latin typeface="Montserrat"/>
              </a:rPr>
              <a:t> di Tenggara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713232"/>
            <a:ext cx="11183112" cy="10972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02920" y="932688"/>
            <a:ext cx="11155680" cy="8229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4000" b="1" i="0">
                <a:solidFill>
                  <a:srgbClr val="101010"/>
                </a:solidFill>
                <a:latin typeface="Montserrat"/>
              </a:rPr>
              <a:t>Urban Gen Z Food Hunter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" y="1874519"/>
            <a:ext cx="11183112" cy="10972"/>
          </a:xfrm>
          <a:prstGeom prst="rect">
            <a:avLst/>
          </a:prstGeom>
          <a:solidFill>
            <a:srgbClr val="10101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02920" y="2148840"/>
            <a:ext cx="1115568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250" b="1" i="0">
                <a:solidFill>
                  <a:srgbClr val="6E6E6E"/>
                </a:solidFill>
                <a:latin typeface="Montserrat"/>
              </a:rPr>
              <a:t>Persona 1 · 18-27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2651760"/>
            <a:ext cx="11183112" cy="9144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502920" y="2926080"/>
            <a:ext cx="23774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 i="0">
                <a:solidFill>
                  <a:srgbClr val="6E6E6E"/>
                </a:solidFill>
                <a:latin typeface="Montserrat"/>
              </a:rPr>
              <a:t>Usia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017520" y="2889504"/>
            <a:ext cx="877824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6000"/>
              </a:lnSpc>
            </a:pPr>
            <a:r>
              <a:rPr sz="1300" b="0" i="0">
                <a:solidFill>
                  <a:srgbClr val="101010"/>
                </a:solidFill>
                <a:latin typeface="Segoe UI"/>
              </a:rPr>
              <a:t>18-27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3454908"/>
            <a:ext cx="23774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 i="0">
                <a:solidFill>
                  <a:srgbClr val="6E6E6E"/>
                </a:solidFill>
                <a:latin typeface="Montserrat"/>
              </a:rPr>
              <a:t>Peran &amp; status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017520" y="3418332"/>
            <a:ext cx="877824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6000"/>
              </a:lnSpc>
            </a:pPr>
            <a:r>
              <a:rPr sz="1300" b="0" i="0">
                <a:solidFill>
                  <a:srgbClr val="101010"/>
                </a:solidFill>
                <a:latin typeface="Segoe UI"/>
              </a:rPr>
              <a:t>Mahasiswa, kreator junior, profesional awal karier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4030980"/>
            <a:ext cx="23774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 i="0" dirty="0">
                <a:solidFill>
                  <a:srgbClr val="6E6E6E"/>
                </a:solidFill>
                <a:latin typeface="Montserrat"/>
              </a:rPr>
              <a:t>Gaya </a:t>
            </a:r>
            <a:r>
              <a:rPr sz="1000" b="1" i="0" dirty="0" err="1">
                <a:solidFill>
                  <a:srgbClr val="6E6E6E"/>
                </a:solidFill>
                <a:latin typeface="Montserrat"/>
              </a:rPr>
              <a:t>hidup</a:t>
            </a:r>
            <a:endParaRPr sz="1000" b="1" i="0" dirty="0">
              <a:solidFill>
                <a:srgbClr val="6E6E6E"/>
              </a:solidFill>
              <a:latin typeface="Montserra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017520" y="3994404"/>
            <a:ext cx="877824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6000"/>
              </a:lnSpc>
            </a:pPr>
            <a:r>
              <a:rPr sz="1300" b="0" i="0">
                <a:solidFill>
                  <a:srgbClr val="101010"/>
                </a:solidFill>
                <a:latin typeface="Segoe UI"/>
              </a:rPr>
              <a:t>Kafe, hidden gem, thrifting, street style, aktif TikTok/IG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2920" y="4600956"/>
            <a:ext cx="23774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 i="0" dirty="0" err="1">
                <a:solidFill>
                  <a:srgbClr val="6E6E6E"/>
                </a:solidFill>
                <a:latin typeface="Montserrat"/>
              </a:rPr>
              <a:t>Dorongan</a:t>
            </a:r>
            <a:r>
              <a:rPr sz="1000" b="1" i="0" dirty="0">
                <a:solidFill>
                  <a:srgbClr val="6E6E6E"/>
                </a:solidFill>
                <a:latin typeface="Montserrat"/>
              </a:rPr>
              <a:t> </a:t>
            </a:r>
            <a:r>
              <a:rPr sz="1000" b="1" i="0" dirty="0" err="1">
                <a:solidFill>
                  <a:srgbClr val="6E6E6E"/>
                </a:solidFill>
                <a:latin typeface="Montserrat"/>
              </a:rPr>
              <a:t>memilih</a:t>
            </a:r>
            <a:endParaRPr sz="1000" b="1" i="0" dirty="0">
              <a:solidFill>
                <a:srgbClr val="6E6E6E"/>
              </a:solidFill>
              <a:latin typeface="Montserra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017520" y="4564380"/>
            <a:ext cx="877824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6000"/>
              </a:lnSpc>
            </a:pPr>
            <a:r>
              <a:rPr sz="1300" b="1" i="0">
                <a:solidFill>
                  <a:srgbClr val="101010"/>
                </a:solidFill>
                <a:latin typeface="Segoe UI"/>
              </a:rPr>
              <a:t>Kebaruan + identitas</a:t>
            </a:r>
            <a:r>
              <a:rPr sz="1300" b="0" i="0">
                <a:solidFill>
                  <a:srgbClr val="101010"/>
                </a:solidFill>
                <a:latin typeface="Segoe UI"/>
              </a:rPr>
              <a:t>: makanan yang terasa regional tapi modern, bukan “tradisional kuno” · Asia Tenggara = Asia yang keren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2920" y="5257074"/>
            <a:ext cx="23774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 i="0" dirty="0" err="1">
                <a:solidFill>
                  <a:srgbClr val="6E6E6E"/>
                </a:solidFill>
                <a:latin typeface="Montserrat"/>
              </a:rPr>
              <a:t>Kecenderungan</a:t>
            </a:r>
            <a:endParaRPr sz="1000" b="1" i="0" dirty="0">
              <a:solidFill>
                <a:srgbClr val="6E6E6E"/>
              </a:solidFill>
              <a:latin typeface="Montserrat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017520" y="5220498"/>
            <a:ext cx="877824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6000"/>
              </a:lnSpc>
            </a:pPr>
            <a:r>
              <a:rPr sz="1300" b="0" i="0">
                <a:solidFill>
                  <a:srgbClr val="101010"/>
                </a:solidFill>
                <a:latin typeface="Segoe UI"/>
              </a:rPr>
              <a:t>Estetik, terjangkau, “cukup beda untuk diposting” · sinyal: “saya mengikuti tren regional” · media: TikTok, IG Reels, rekomendasi teman, daftar hidden gem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384048"/>
            <a:ext cx="896112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 i="0">
                <a:solidFill>
                  <a:srgbClr val="6E6E6E"/>
                </a:solidFill>
                <a:latin typeface="Montserrat"/>
              </a:rPr>
              <a:t>CASE 03 · PERSONA 02 · AUDIENCE RESEARCH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79" y="402336"/>
            <a:ext cx="3730752" cy="15388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lang="en-ID" sz="1000" b="1" i="0" dirty="0" err="1">
                <a:solidFill>
                  <a:srgbClr val="101010"/>
                </a:solidFill>
                <a:latin typeface="Montserrat"/>
              </a:rPr>
              <a:t>Rempha</a:t>
            </a:r>
            <a:r>
              <a:rPr lang="en-ID" sz="1000" b="1" i="0" dirty="0">
                <a:solidFill>
                  <a:srgbClr val="101010"/>
                </a:solidFill>
                <a:latin typeface="Montserrat"/>
              </a:rPr>
              <a:t> di Tenggara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713232"/>
            <a:ext cx="11183112" cy="10972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02920" y="932688"/>
            <a:ext cx="11155680" cy="8229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4000" b="1" i="0">
                <a:solidFill>
                  <a:srgbClr val="101010"/>
                </a:solidFill>
                <a:latin typeface="Montserrat"/>
              </a:rPr>
              <a:t>Millennial Social Eater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" y="1874519"/>
            <a:ext cx="11183112" cy="10972"/>
          </a:xfrm>
          <a:prstGeom prst="rect">
            <a:avLst/>
          </a:prstGeom>
          <a:solidFill>
            <a:srgbClr val="10101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02920" y="2148840"/>
            <a:ext cx="1115568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250" b="1" i="0">
                <a:solidFill>
                  <a:srgbClr val="6E6E6E"/>
                </a:solidFill>
                <a:latin typeface="Montserrat"/>
              </a:rPr>
              <a:t>Persona 2 · 27-40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2651760"/>
            <a:ext cx="11183112" cy="9144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502920" y="2926080"/>
            <a:ext cx="23774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 i="0">
                <a:solidFill>
                  <a:srgbClr val="6E6E6E"/>
                </a:solidFill>
                <a:latin typeface="Montserrat"/>
              </a:rPr>
              <a:t>Usia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017520" y="2889504"/>
            <a:ext cx="877824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6000"/>
              </a:lnSpc>
            </a:pPr>
            <a:r>
              <a:rPr sz="1300" b="0" i="0">
                <a:solidFill>
                  <a:srgbClr val="101010"/>
                </a:solidFill>
                <a:latin typeface="Segoe UI"/>
              </a:rPr>
              <a:t>27-40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3418332"/>
            <a:ext cx="23774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 i="0" dirty="0">
                <a:solidFill>
                  <a:srgbClr val="6E6E6E"/>
                </a:solidFill>
                <a:latin typeface="Montserrat"/>
              </a:rPr>
              <a:t>Peran &amp; status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017520" y="3381756"/>
            <a:ext cx="877824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6000"/>
              </a:lnSpc>
            </a:pPr>
            <a:r>
              <a:rPr sz="1300" b="0" i="0">
                <a:solidFill>
                  <a:srgbClr val="101010"/>
                </a:solidFill>
                <a:latin typeface="Segoe UI"/>
              </a:rPr>
              <a:t>Profesional muda, pemilik usaha kecil, penggerak sosial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3957524"/>
            <a:ext cx="23774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 i="0" dirty="0">
                <a:solidFill>
                  <a:srgbClr val="6E6E6E"/>
                </a:solidFill>
                <a:latin typeface="Montserrat"/>
              </a:rPr>
              <a:t>Gaya </a:t>
            </a:r>
            <a:r>
              <a:rPr sz="1000" b="1" i="0" dirty="0" err="1">
                <a:solidFill>
                  <a:srgbClr val="6E6E6E"/>
                </a:solidFill>
                <a:latin typeface="Montserrat"/>
              </a:rPr>
              <a:t>hidup</a:t>
            </a:r>
            <a:endParaRPr sz="1000" b="1" i="0" dirty="0">
              <a:solidFill>
                <a:srgbClr val="6E6E6E"/>
              </a:solidFill>
              <a:latin typeface="Montserra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017520" y="3920948"/>
            <a:ext cx="877824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6000"/>
              </a:lnSpc>
            </a:pPr>
            <a:r>
              <a:rPr sz="1300" b="0" i="0">
                <a:solidFill>
                  <a:srgbClr val="101010"/>
                </a:solidFill>
                <a:latin typeface="Segoe UI"/>
              </a:rPr>
              <a:t>Bukber, makan malam kelompok, nongkrong santai, kumpul kerja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2920" y="4414724"/>
            <a:ext cx="23774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 i="0" dirty="0" err="1">
                <a:solidFill>
                  <a:srgbClr val="6E6E6E"/>
                </a:solidFill>
                <a:latin typeface="Montserrat"/>
              </a:rPr>
              <a:t>Dorongan</a:t>
            </a:r>
            <a:r>
              <a:rPr sz="1000" b="1" i="0" dirty="0">
                <a:solidFill>
                  <a:srgbClr val="6E6E6E"/>
                </a:solidFill>
                <a:latin typeface="Montserrat"/>
              </a:rPr>
              <a:t> </a:t>
            </a:r>
            <a:r>
              <a:rPr sz="1000" b="1" i="0" dirty="0" err="1">
                <a:solidFill>
                  <a:srgbClr val="6E6E6E"/>
                </a:solidFill>
                <a:latin typeface="Montserrat"/>
              </a:rPr>
              <a:t>memilih</a:t>
            </a:r>
            <a:endParaRPr sz="1000" b="1" i="0" dirty="0">
              <a:solidFill>
                <a:srgbClr val="6E6E6E"/>
              </a:solidFill>
              <a:latin typeface="Montserra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017520" y="4378148"/>
            <a:ext cx="877824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6000"/>
              </a:lnSpc>
            </a:pPr>
            <a:r>
              <a:rPr sz="1300" b="1" i="0">
                <a:solidFill>
                  <a:srgbClr val="101010"/>
                </a:solidFill>
                <a:latin typeface="Segoe UI"/>
              </a:rPr>
              <a:t>Nostalgia + kebaruan</a:t>
            </a:r>
            <a:r>
              <a:rPr sz="1300" b="0" i="0">
                <a:solidFill>
                  <a:srgbClr val="101010"/>
                </a:solidFill>
                <a:latin typeface="Segoe UI"/>
              </a:rPr>
              <a:t>: tumbuh dengan sebagian rasa Asia Tenggara (travel/media), kini ingin yang kasual dan ramah kelompok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2920" y="5091380"/>
            <a:ext cx="23774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 i="0">
                <a:solidFill>
                  <a:srgbClr val="6E6E6E"/>
                </a:solidFill>
                <a:latin typeface="Montserrat"/>
              </a:rPr>
              <a:t>Kecenderungan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017520" y="5054804"/>
            <a:ext cx="877824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6000"/>
              </a:lnSpc>
            </a:pPr>
            <a:r>
              <a:rPr sz="1300" b="0" i="0">
                <a:solidFill>
                  <a:srgbClr val="101010"/>
                </a:solidFill>
                <a:latin typeface="Segoe UI"/>
              </a:rPr>
              <a:t>Tempat yang bisa menampung kelompok, bagus untuk foto, tidak terlalu mahal · sinyal: “saya tahu tempat buat bawa geng” · media: Instagram, grup WA, food influencer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01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prep_ar_god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02920" y="384048"/>
            <a:ext cx="1115568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100" b="1" i="0">
                <a:solidFill>
                  <a:srgbClr val="E8E8E8"/>
                </a:solidFill>
                <a:latin typeface="Montserrat"/>
              </a:rPr>
              <a:t>CASE 04 · RISET AUDIENS · SCENE RESTO NUSANTARA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3749039"/>
            <a:ext cx="11155680" cy="10972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400" b="1" i="0">
                <a:solidFill>
                  <a:srgbClr val="FFFFFF"/>
                </a:solidFill>
                <a:latin typeface="Montserrat"/>
              </a:rPr>
              <a:t>Goda Nusantara</a:t>
            </a:r>
          </a:p>
        </p:txBody>
      </p:sp>
      <p:sp>
        <p:nvSpPr>
          <p:cNvPr id="6" name="Rectangle 5"/>
          <p:cNvSpPr/>
          <p:nvPr/>
        </p:nvSpPr>
        <p:spPr>
          <a:xfrm>
            <a:off x="502920" y="5074920"/>
            <a:ext cx="11183112" cy="1828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502920" y="5230368"/>
            <a:ext cx="11155680" cy="5486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500" b="0" i="0">
                <a:solidFill>
                  <a:srgbClr val="FFFFFF"/>
                </a:solidFill>
                <a:latin typeface="Segoe UI"/>
              </a:rPr>
              <a:t>Nusantara harian sebagai </a:t>
            </a:r>
            <a:r>
              <a:rPr sz="1500" b="1" i="0">
                <a:solidFill>
                  <a:srgbClr val="FFFFFF"/>
                </a:solidFill>
                <a:latin typeface="Segoe UI"/>
              </a:rPr>
              <a:t>Kenyamanan &amp; Kebersamaan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5806440"/>
            <a:ext cx="1115568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100" b="0" i="0">
                <a:solidFill>
                  <a:srgbClr val="CFCFCF"/>
                </a:solidFill>
                <a:latin typeface="Segoe UI"/>
              </a:rPr>
              <a:t>Masakan rumahan Indonesia sebagai kenyamanan harian: terjangkau, familiar, untuk semua orang.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384048"/>
            <a:ext cx="896112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 i="0">
                <a:solidFill>
                  <a:srgbClr val="6E6E6E"/>
                </a:solidFill>
                <a:latin typeface="Montserrat"/>
              </a:rPr>
              <a:t>CASE 04 · RISET AUDIENS · SCENE RESTO NUSANTARA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79" y="402336"/>
            <a:ext cx="3730752" cy="15388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lang="en-ID" sz="1000" b="1" i="0" dirty="0" err="1">
                <a:solidFill>
                  <a:srgbClr val="101010"/>
                </a:solidFill>
                <a:latin typeface="Montserrat"/>
              </a:rPr>
              <a:t>Studi</a:t>
            </a:r>
            <a:r>
              <a:rPr lang="en-ID" sz="1000" b="1" i="0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ID" sz="1000" b="1" i="0" dirty="0" err="1">
                <a:solidFill>
                  <a:srgbClr val="101010"/>
                </a:solidFill>
                <a:latin typeface="Montserrat"/>
              </a:rPr>
              <a:t>Kasus</a:t>
            </a:r>
            <a:endParaRPr sz="1000" b="1" i="0" dirty="0">
              <a:solidFill>
                <a:srgbClr val="6E6E6E"/>
              </a:solidFill>
              <a:latin typeface="Montserra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02920" y="713232"/>
            <a:ext cx="11183112" cy="10972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02920" y="932688"/>
            <a:ext cx="11155680" cy="61555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4000" b="1" i="0" dirty="0" err="1">
                <a:solidFill>
                  <a:srgbClr val="101010"/>
                </a:solidFill>
                <a:latin typeface="Montserrat"/>
              </a:rPr>
              <a:t>Goda</a:t>
            </a:r>
            <a:r>
              <a:rPr sz="4000" b="1" i="0" dirty="0">
                <a:solidFill>
                  <a:srgbClr val="101010"/>
                </a:solidFill>
                <a:latin typeface="Montserrat"/>
              </a:rPr>
              <a:t> Nusantara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" y="1874519"/>
            <a:ext cx="11183112" cy="10972"/>
          </a:xfrm>
          <a:prstGeom prst="rect">
            <a:avLst/>
          </a:prstGeom>
          <a:solidFill>
            <a:srgbClr val="10101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02920" y="2240280"/>
            <a:ext cx="11155680" cy="10058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2400" b="1" i="0">
                <a:solidFill>
                  <a:srgbClr val="101010"/>
                </a:solidFill>
                <a:latin typeface="Montserrat"/>
              </a:rPr>
              <a:t>Nusantara harian sebagai Kenyamanan &amp; Kebersamaan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3246120"/>
            <a:ext cx="111556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500" b="0" i="0">
                <a:solidFill>
                  <a:srgbClr val="101010"/>
                </a:solidFill>
                <a:latin typeface="Segoe UI"/>
              </a:rPr>
              <a:t>Masakan rumahan Indonesia sebagai kenyamanan harian: terjangkau, familiar, untuk semua orang.</a:t>
            </a:r>
          </a:p>
        </p:txBody>
      </p:sp>
      <p:sp>
        <p:nvSpPr>
          <p:cNvPr id="10" name="Rectangle 9"/>
          <p:cNvSpPr/>
          <p:nvPr/>
        </p:nvSpPr>
        <p:spPr>
          <a:xfrm>
            <a:off x="502920" y="4206240"/>
            <a:ext cx="11183112" cy="10972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502920" y="4526280"/>
            <a:ext cx="201168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 i="0">
                <a:solidFill>
                  <a:srgbClr val="6E6E6E"/>
                </a:solidFill>
                <a:latin typeface="Montserrat"/>
              </a:rPr>
              <a:t>Emotional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651760" y="4489704"/>
            <a:ext cx="905256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6000"/>
              </a:lnSpc>
            </a:pPr>
            <a:r>
              <a:rPr sz="1300" b="0" i="0">
                <a:solidFill>
                  <a:srgbClr val="101010"/>
                </a:solidFill>
                <a:latin typeface="Segoe UI"/>
              </a:rPr>
              <a:t>Nyaman, rutinitas, kebersamaan, rumah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5184648"/>
            <a:ext cx="201168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 i="0">
                <a:solidFill>
                  <a:srgbClr val="6E6E6E"/>
                </a:solidFill>
                <a:latin typeface="Montserrat"/>
              </a:rPr>
              <a:t>Status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651760" y="5148072"/>
            <a:ext cx="905256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6000"/>
              </a:lnSpc>
            </a:pPr>
            <a:r>
              <a:rPr sz="1300" b="0" i="0">
                <a:solidFill>
                  <a:srgbClr val="101010"/>
                </a:solidFill>
                <a:latin typeface="Segoe UI"/>
              </a:rPr>
              <a:t>Status eksplisit rendah · keamanan emosional tinggi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2920" y="5843016"/>
            <a:ext cx="201168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 i="0">
                <a:solidFill>
                  <a:srgbClr val="6E6E6E"/>
                </a:solidFill>
                <a:latin typeface="Montserrat"/>
              </a:rPr>
              <a:t>Best fit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651760" y="5806440"/>
            <a:ext cx="905256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6000"/>
              </a:lnSpc>
            </a:pPr>
            <a:r>
              <a:rPr sz="1300" b="0" i="0">
                <a:solidFill>
                  <a:srgbClr val="101010"/>
                </a:solidFill>
                <a:latin typeface="Segoe UI"/>
              </a:rPr>
              <a:t>Boomers (nyaman) + Gen X/Milenial (nostalgia + kepraktisan)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37376"/>
            <a:ext cx="11183112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850" b="0" i="0">
                <a:solidFill>
                  <a:srgbClr val="6E6E6E"/>
                </a:solidFill>
                <a:latin typeface="Segoe UI"/>
              </a:rPr>
              <a:t>Persona &amp; kecenderungan: halaman berikut · analisis draft, perlu divalidasi riset lapangan.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384048"/>
            <a:ext cx="896112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 i="0">
                <a:solidFill>
                  <a:srgbClr val="6E6E6E"/>
                </a:solidFill>
                <a:latin typeface="Montserrat"/>
              </a:rPr>
              <a:t>CASE 04 · PERSONA 01 · AUDIENCE RESEARCH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79" y="402336"/>
            <a:ext cx="3730752" cy="15388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lang="en-ID" sz="1000" b="1" i="0" dirty="0" err="1">
                <a:solidFill>
                  <a:srgbClr val="101010"/>
                </a:solidFill>
                <a:latin typeface="Montserrat"/>
              </a:rPr>
              <a:t>Goda</a:t>
            </a:r>
            <a:r>
              <a:rPr lang="en-ID" sz="1000" b="1" i="0" dirty="0">
                <a:solidFill>
                  <a:srgbClr val="101010"/>
                </a:solidFill>
                <a:latin typeface="Montserrat"/>
              </a:rPr>
              <a:t> Nusantara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713232"/>
            <a:ext cx="11183112" cy="10972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02920" y="932688"/>
            <a:ext cx="11155680" cy="8229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4000" b="1" i="0">
                <a:solidFill>
                  <a:srgbClr val="101010"/>
                </a:solidFill>
                <a:latin typeface="Montserrat"/>
              </a:rPr>
              <a:t>Practical Urban Worker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" y="1874519"/>
            <a:ext cx="11183112" cy="10972"/>
          </a:xfrm>
          <a:prstGeom prst="rect">
            <a:avLst/>
          </a:prstGeom>
          <a:solidFill>
            <a:srgbClr val="10101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02920" y="2148840"/>
            <a:ext cx="1115568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250" b="1" i="0">
                <a:solidFill>
                  <a:srgbClr val="6E6E6E"/>
                </a:solidFill>
                <a:latin typeface="Montserrat"/>
              </a:rPr>
              <a:t>Persona 1 · Gen X / Millennial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2651760"/>
            <a:ext cx="11183112" cy="9144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502920" y="2926080"/>
            <a:ext cx="23774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 i="0">
                <a:solidFill>
                  <a:srgbClr val="6E6E6E"/>
                </a:solidFill>
                <a:latin typeface="Montserrat"/>
              </a:rPr>
              <a:t>Usia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017520" y="2889504"/>
            <a:ext cx="877824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6000"/>
              </a:lnSpc>
            </a:pPr>
            <a:r>
              <a:rPr sz="1300" b="0" i="0">
                <a:solidFill>
                  <a:srgbClr val="101010"/>
                </a:solidFill>
                <a:latin typeface="Segoe UI"/>
              </a:rPr>
              <a:t>25-45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3318129"/>
            <a:ext cx="23774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 i="0">
                <a:solidFill>
                  <a:srgbClr val="6E6E6E"/>
                </a:solidFill>
                <a:latin typeface="Montserrat"/>
              </a:rPr>
              <a:t>Peran &amp; status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017520" y="3281553"/>
            <a:ext cx="877824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6000"/>
              </a:lnSpc>
            </a:pPr>
            <a:r>
              <a:rPr sz="1300" b="0" i="0">
                <a:solidFill>
                  <a:srgbClr val="101010"/>
                </a:solidFill>
                <a:latin typeface="Segoe UI"/>
              </a:rPr>
              <a:t>Karyawan kantor, UMKM, staf madya · sibuk, sadar anggaran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3714750"/>
            <a:ext cx="23774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 i="0">
                <a:solidFill>
                  <a:srgbClr val="6E6E6E"/>
                </a:solidFill>
                <a:latin typeface="Montserrat"/>
              </a:rPr>
              <a:t>Gaya hidup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017520" y="3678174"/>
            <a:ext cx="877824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6000"/>
              </a:lnSpc>
            </a:pPr>
            <a:r>
              <a:rPr sz="1300" b="0" i="0">
                <a:solidFill>
                  <a:srgbClr val="101010"/>
                </a:solidFill>
                <a:latin typeface="Segoe UI"/>
              </a:rPr>
              <a:t>Butuh makanan cepat dan andal di dekat kantor/rumah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2920" y="4139946"/>
            <a:ext cx="23774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 i="0" dirty="0" err="1">
                <a:solidFill>
                  <a:srgbClr val="6E6E6E"/>
                </a:solidFill>
                <a:latin typeface="Montserrat"/>
              </a:rPr>
              <a:t>Dorongan</a:t>
            </a:r>
            <a:r>
              <a:rPr sz="1000" b="1" i="0" dirty="0">
                <a:solidFill>
                  <a:srgbClr val="6E6E6E"/>
                </a:solidFill>
                <a:latin typeface="Montserrat"/>
              </a:rPr>
              <a:t> </a:t>
            </a:r>
            <a:r>
              <a:rPr sz="1000" b="1" i="0" dirty="0" err="1">
                <a:solidFill>
                  <a:srgbClr val="6E6E6E"/>
                </a:solidFill>
                <a:latin typeface="Montserrat"/>
              </a:rPr>
              <a:t>memilih</a:t>
            </a:r>
            <a:endParaRPr sz="1000" b="1" i="0" dirty="0">
              <a:solidFill>
                <a:srgbClr val="6E6E6E"/>
              </a:solidFill>
              <a:latin typeface="Montserra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017520" y="4103370"/>
            <a:ext cx="877824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6000"/>
              </a:lnSpc>
            </a:pPr>
            <a:r>
              <a:rPr sz="1300" b="1" i="0">
                <a:solidFill>
                  <a:srgbClr val="101010"/>
                </a:solidFill>
                <a:latin typeface="Segoe UI"/>
              </a:rPr>
              <a:t>Nyaman + praktis</a:t>
            </a:r>
            <a:r>
              <a:rPr sz="1300" b="0" i="0">
                <a:solidFill>
                  <a:srgbClr val="101010"/>
                </a:solidFill>
                <a:latin typeface="Segoe UI"/>
              </a:rPr>
              <a:t>: makanan yang terasa seperti masakan rumah, cepat dan terjangkau · tak perlu cerita rumit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2920" y="4568571"/>
            <a:ext cx="23774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 i="0" dirty="0" err="1">
                <a:solidFill>
                  <a:srgbClr val="6E6E6E"/>
                </a:solidFill>
                <a:latin typeface="Montserrat"/>
              </a:rPr>
              <a:t>Kecenderungan</a:t>
            </a:r>
            <a:endParaRPr sz="1000" b="1" i="0" dirty="0">
              <a:solidFill>
                <a:srgbClr val="6E6E6E"/>
              </a:solidFill>
              <a:latin typeface="Montserrat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017520" y="4531995"/>
            <a:ext cx="877824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6000"/>
              </a:lnSpc>
            </a:pPr>
            <a:r>
              <a:rPr sz="1300" b="0" i="0">
                <a:solidFill>
                  <a:srgbClr val="101010"/>
                </a:solidFill>
                <a:latin typeface="Segoe UI"/>
              </a:rPr>
              <a:t>Dekat kantor/rumah, variasi dan kecepatan · sinyal status rendah, lebih tentang kebersamaan dan rutinitas · media: Google Maps, gethok tular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384048"/>
            <a:ext cx="8961120" cy="15388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 i="0" dirty="0">
                <a:solidFill>
                  <a:srgbClr val="6E6E6E"/>
                </a:solidFill>
                <a:latin typeface="Montserrat"/>
              </a:rPr>
              <a:t>RISET AUDIENS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79" y="402336"/>
            <a:ext cx="3730752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sz="1000" b="1" i="0" dirty="0">
                <a:solidFill>
                  <a:srgbClr val="6E6E6E"/>
                </a:solidFill>
                <a:latin typeface="Montserrat"/>
              </a:rPr>
              <a:t>URBAN INDONESIA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713232"/>
            <a:ext cx="11183112" cy="10972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02920" y="932688"/>
            <a:ext cx="11155680" cy="8229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4000" b="1" i="0">
                <a:solidFill>
                  <a:srgbClr val="101010"/>
                </a:solidFill>
                <a:latin typeface="Montserrat"/>
              </a:rPr>
              <a:t>Pergeseran Pasar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" y="1874519"/>
            <a:ext cx="11183112" cy="10972"/>
          </a:xfrm>
          <a:prstGeom prst="rect">
            <a:avLst/>
          </a:prstGeom>
          <a:solidFill>
            <a:srgbClr val="10101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02920" y="2212848"/>
            <a:ext cx="23774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 i="0">
                <a:solidFill>
                  <a:srgbClr val="6E6E6E"/>
                </a:solidFill>
                <a:latin typeface="Montserrat"/>
              </a:rPr>
              <a:t>Gelombang dulu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017520" y="2176272"/>
            <a:ext cx="877824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6000"/>
              </a:lnSpc>
            </a:pPr>
            <a:r>
              <a:rPr sz="1300" b="0" i="0">
                <a:solidFill>
                  <a:srgbClr val="101010"/>
                </a:solidFill>
                <a:latin typeface="Segoe UI"/>
              </a:rPr>
              <a:t>Bertahun-tahun gelombang impor: Jepang, Korea, US, sebagian Eropa. Urban Boomers sampai Gen Z </a:t>
            </a:r>
            <a:r>
              <a:rPr sz="1300" b="1" i="0">
                <a:solidFill>
                  <a:srgbClr val="101010"/>
                </a:solidFill>
                <a:latin typeface="Segoe UI"/>
              </a:rPr>
              <a:t>jenuh</a:t>
            </a:r>
            <a:r>
              <a:rPr sz="1300" b="0" i="0">
                <a:solidFill>
                  <a:srgbClr val="101010"/>
                </a:solidFill>
                <a:latin typeface="Segoe UI"/>
              </a:rPr>
              <a:t> dengan rotasi rasa yang itu-itu saja.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3182112"/>
            <a:ext cx="23774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 i="0">
                <a:solidFill>
                  <a:srgbClr val="6E6E6E"/>
                </a:solidFill>
                <a:latin typeface="Montserrat"/>
              </a:rPr>
              <a:t>Bangga lokal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017520" y="3145536"/>
            <a:ext cx="877824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6000"/>
              </a:lnSpc>
            </a:pPr>
            <a:r>
              <a:rPr sz="1300" b="0" i="0">
                <a:solidFill>
                  <a:srgbClr val="101010"/>
                </a:solidFill>
                <a:latin typeface="Segoe UI"/>
              </a:rPr>
              <a:t>Naiknya gelombang Asia lokal mengubah gaya hidup, termasuk makanan: orang Indonesia sadar punya banyak makanan enak sendiri. Nusantara kini </a:t>
            </a:r>
            <a:r>
              <a:rPr sz="1300" b="1" i="0">
                <a:solidFill>
                  <a:srgbClr val="101010"/>
                </a:solidFill>
                <a:latin typeface="Segoe UI"/>
              </a:rPr>
              <a:t>identitas, kebanggaan, dan gaya hidup</a:t>
            </a:r>
            <a:r>
              <a:rPr sz="1300" b="0" i="0">
                <a:solidFill>
                  <a:srgbClr val="101010"/>
                </a:solidFill>
                <a:latin typeface="Segoe UI"/>
              </a:rPr>
              <a:t>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4151376"/>
            <a:ext cx="23774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 i="0">
                <a:solidFill>
                  <a:srgbClr val="6E6E6E"/>
                </a:solidFill>
                <a:latin typeface="Montserrat"/>
              </a:rPr>
              <a:t>Sadar sehat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017520" y="4114800"/>
            <a:ext cx="877824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6000"/>
              </a:lnSpc>
            </a:pPr>
            <a:r>
              <a:rPr sz="1300" b="0" i="0">
                <a:solidFill>
                  <a:srgbClr val="101010"/>
                </a:solidFill>
                <a:latin typeface="Segoe UI"/>
              </a:rPr>
              <a:t>Market urban mulai </a:t>
            </a:r>
            <a:r>
              <a:rPr sz="1300" b="1" i="0">
                <a:solidFill>
                  <a:srgbClr val="101010"/>
                </a:solidFill>
                <a:latin typeface="Segoe UI"/>
              </a:rPr>
              <a:t>aware konsumsi sehat</a:t>
            </a:r>
            <a:r>
              <a:rPr sz="1300" b="0" i="0">
                <a:solidFill>
                  <a:srgbClr val="101010"/>
                </a:solidFill>
                <a:latin typeface="Segoe UI"/>
              </a:rPr>
              <a:t>: cek bahan, nilai gizi, cara masak, porsi. Bukan diet kaku; sehat harus tetap enak. Concern ini lintas generasi, paling kuat di pekerja &amp; orang tua muda.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5120640"/>
            <a:ext cx="23774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 i="0">
                <a:solidFill>
                  <a:srgbClr val="6E6E6E"/>
                </a:solidFill>
                <a:latin typeface="Montserrat"/>
              </a:rPr>
              <a:t>Jadi pertanyaan baru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017520" y="5084064"/>
            <a:ext cx="877824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6000"/>
              </a:lnSpc>
            </a:pPr>
            <a:r>
              <a:rPr sz="1300" b="0" i="0">
                <a:solidFill>
                  <a:srgbClr val="101010"/>
                </a:solidFill>
                <a:latin typeface="Segoe UI"/>
              </a:rPr>
              <a:t>Saat memilih restoran, orang kini bertanya juga: bahannya segar? masaknya ringan? </a:t>
            </a:r>
            <a:r>
              <a:rPr sz="1300" b="1" i="0">
                <a:solidFill>
                  <a:srgbClr val="101010"/>
                </a:solidFill>
                <a:latin typeface="Segoe UI"/>
              </a:rPr>
              <a:t>Sehat &amp; enak bisa jalan bareng</a:t>
            </a:r>
            <a:r>
              <a:rPr sz="1300" b="0" i="0">
                <a:solidFill>
                  <a:srgbClr val="101010"/>
                </a:solidFill>
                <a:latin typeface="Segoe UI"/>
              </a:rPr>
              <a:t>, dan Nusantara punya modal alami (sayur, rempah, kunyit, jamu) yang belum banyak diklaim resto modern.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384048"/>
            <a:ext cx="896112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 i="0">
                <a:solidFill>
                  <a:srgbClr val="6E6E6E"/>
                </a:solidFill>
                <a:latin typeface="Montserrat"/>
              </a:rPr>
              <a:t>CASE 04 · PERSONA 02 · AUDIENCE RESEARCH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79" y="402336"/>
            <a:ext cx="3730752" cy="15388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lang="en-ID" sz="1000" b="1" i="0" dirty="0" err="1">
                <a:solidFill>
                  <a:srgbClr val="101010"/>
                </a:solidFill>
                <a:latin typeface="Montserrat"/>
              </a:rPr>
              <a:t>Goda</a:t>
            </a:r>
            <a:r>
              <a:rPr lang="en-ID" sz="1000" b="1" i="0" dirty="0">
                <a:solidFill>
                  <a:srgbClr val="101010"/>
                </a:solidFill>
                <a:latin typeface="Montserrat"/>
              </a:rPr>
              <a:t> Nusantara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713232"/>
            <a:ext cx="11183112" cy="10972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02920" y="932688"/>
            <a:ext cx="11155680" cy="8229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4000" b="1" i="0">
                <a:solidFill>
                  <a:srgbClr val="101010"/>
                </a:solidFill>
                <a:latin typeface="Montserrat"/>
              </a:rPr>
              <a:t>Family-Oriented Parent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" y="1874519"/>
            <a:ext cx="11183112" cy="10972"/>
          </a:xfrm>
          <a:prstGeom prst="rect">
            <a:avLst/>
          </a:prstGeom>
          <a:solidFill>
            <a:srgbClr val="10101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02920" y="2148840"/>
            <a:ext cx="1115568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250" b="1" i="0">
                <a:solidFill>
                  <a:srgbClr val="6E6E6E"/>
                </a:solidFill>
                <a:latin typeface="Montserrat"/>
              </a:rPr>
              <a:t>Persona 2 · Boomers / Gen X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2651760"/>
            <a:ext cx="11183112" cy="9144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502920" y="2926080"/>
            <a:ext cx="23774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 i="0">
                <a:solidFill>
                  <a:srgbClr val="6E6E6E"/>
                </a:solidFill>
                <a:latin typeface="Montserrat"/>
              </a:rPr>
              <a:t>Usia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017520" y="2889504"/>
            <a:ext cx="877824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6000"/>
              </a:lnSpc>
            </a:pPr>
            <a:r>
              <a:rPr sz="1300" b="0" i="0">
                <a:solidFill>
                  <a:srgbClr val="101010"/>
                </a:solidFill>
                <a:latin typeface="Segoe UI"/>
              </a:rPr>
              <a:t>40-60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3346704"/>
            <a:ext cx="23774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 i="0" dirty="0">
                <a:solidFill>
                  <a:srgbClr val="6E6E6E"/>
                </a:solidFill>
                <a:latin typeface="Montserrat"/>
              </a:rPr>
              <a:t>Peran &amp; status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017520" y="3310128"/>
            <a:ext cx="877824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6000"/>
              </a:lnSpc>
            </a:pPr>
            <a:r>
              <a:rPr sz="1300" b="0" i="0">
                <a:solidFill>
                  <a:srgbClr val="101010"/>
                </a:solidFill>
                <a:latin typeface="Segoe UI"/>
              </a:rPr>
              <a:t>Orang tua, sering mengatur makan keluarga · nilai uang penting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3785616"/>
            <a:ext cx="23774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 i="0">
                <a:solidFill>
                  <a:srgbClr val="6E6E6E"/>
                </a:solidFill>
                <a:latin typeface="Montserrat"/>
              </a:rPr>
              <a:t>Gaya hidup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017520" y="3749040"/>
            <a:ext cx="877824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6000"/>
              </a:lnSpc>
            </a:pPr>
            <a:r>
              <a:rPr sz="1300" b="0" i="0">
                <a:solidFill>
                  <a:srgbClr val="101010"/>
                </a:solidFill>
                <a:latin typeface="Segoe UI"/>
              </a:rPr>
              <a:t>Fokus keluarga, suka tempat di mana semua orang bisa menemukan makanannya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2920" y="4242816"/>
            <a:ext cx="23774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 i="0" dirty="0" err="1">
                <a:solidFill>
                  <a:srgbClr val="6E6E6E"/>
                </a:solidFill>
                <a:latin typeface="Montserrat"/>
              </a:rPr>
              <a:t>Dorongan</a:t>
            </a:r>
            <a:r>
              <a:rPr sz="1000" b="1" i="0" dirty="0">
                <a:solidFill>
                  <a:srgbClr val="6E6E6E"/>
                </a:solidFill>
                <a:latin typeface="Montserrat"/>
              </a:rPr>
              <a:t> </a:t>
            </a:r>
            <a:r>
              <a:rPr sz="1000" b="1" i="0" dirty="0" err="1">
                <a:solidFill>
                  <a:srgbClr val="6E6E6E"/>
                </a:solidFill>
                <a:latin typeface="Montserrat"/>
              </a:rPr>
              <a:t>memilih</a:t>
            </a:r>
            <a:endParaRPr sz="1000" b="1" i="0" dirty="0">
              <a:solidFill>
                <a:srgbClr val="6E6E6E"/>
              </a:solidFill>
              <a:latin typeface="Montserra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017520" y="4206240"/>
            <a:ext cx="877824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6000"/>
              </a:lnSpc>
            </a:pPr>
            <a:r>
              <a:rPr sz="1300" b="1" i="0">
                <a:solidFill>
                  <a:srgbClr val="101010"/>
                </a:solidFill>
                <a:latin typeface="Segoe UI"/>
              </a:rPr>
              <a:t>Nyaman + nostalgia</a:t>
            </a:r>
            <a:r>
              <a:rPr sz="1300" b="0" i="0">
                <a:solidFill>
                  <a:srgbClr val="101010"/>
                </a:solidFill>
                <a:latin typeface="Segoe UI"/>
              </a:rPr>
              <a:t>: ingin anak makan makanan Indonesia asli, bukan fast food · prasmanan membuat tiap anggota memilih lauknya sendiri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2920" y="4901184"/>
            <a:ext cx="23774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 i="0" dirty="0" err="1">
                <a:solidFill>
                  <a:srgbClr val="6E6E6E"/>
                </a:solidFill>
                <a:latin typeface="Montserrat"/>
              </a:rPr>
              <a:t>Kecenderungan</a:t>
            </a:r>
            <a:endParaRPr sz="1000" b="1" i="0" dirty="0">
              <a:solidFill>
                <a:srgbClr val="6E6E6E"/>
              </a:solidFill>
              <a:latin typeface="Montserrat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017520" y="4864608"/>
            <a:ext cx="877824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6000"/>
              </a:lnSpc>
            </a:pPr>
            <a:r>
              <a:rPr sz="1300" b="0" i="0">
                <a:solidFill>
                  <a:srgbClr val="101010"/>
                </a:solidFill>
                <a:latin typeface="Segoe UI"/>
              </a:rPr>
              <a:t>Ramah anak, terjangkau, bervariasi · sinyal: “saya memberi keluarga makanan lokal yang baik” · media: review Google, media lokal, grup WA keluarga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384048"/>
            <a:ext cx="896112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 i="0">
                <a:solidFill>
                  <a:srgbClr val="6E6E6E"/>
                </a:solidFill>
                <a:latin typeface="Montserrat"/>
              </a:rPr>
              <a:t>RISET AUDIENS · KESIMPULAN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79" y="402336"/>
            <a:ext cx="3730752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sz="1000" b="1" i="0">
                <a:solidFill>
                  <a:srgbClr val="6E6E6E"/>
                </a:solidFill>
                <a:latin typeface="Montserrat"/>
              </a:rPr>
              <a:t>DRAFT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713232"/>
            <a:ext cx="11183112" cy="10972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02920" y="932688"/>
            <a:ext cx="11155680" cy="61555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en-US" sz="4000" b="1" i="0" dirty="0">
                <a:solidFill>
                  <a:srgbClr val="101010"/>
                </a:solidFill>
                <a:latin typeface="Montserrat"/>
              </a:rPr>
              <a:t>Take </a:t>
            </a:r>
            <a:r>
              <a:rPr lang="en-US" sz="4000" b="1" i="0" dirty="0" err="1">
                <a:solidFill>
                  <a:srgbClr val="101010"/>
                </a:solidFill>
                <a:latin typeface="Montserrat"/>
              </a:rPr>
              <a:t>Aways</a:t>
            </a:r>
            <a:r>
              <a:rPr lang="en-US" sz="4000" b="1" i="0" dirty="0">
                <a:solidFill>
                  <a:srgbClr val="101010"/>
                </a:solidFill>
                <a:latin typeface="Montserrat"/>
              </a:rPr>
              <a:t>!</a:t>
            </a:r>
            <a:endParaRPr sz="4000" b="1" i="0" dirty="0">
              <a:solidFill>
                <a:srgbClr val="101010"/>
              </a:solidFill>
              <a:latin typeface="Montserra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02920" y="1874519"/>
            <a:ext cx="11183112" cy="10972"/>
          </a:xfrm>
          <a:prstGeom prst="rect">
            <a:avLst/>
          </a:prstGeom>
          <a:solidFill>
            <a:srgbClr val="10101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02920" y="2286000"/>
            <a:ext cx="23774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 i="0">
                <a:solidFill>
                  <a:srgbClr val="6E6E6E"/>
                </a:solidFill>
                <a:latin typeface="Montserrat"/>
              </a:rPr>
              <a:t>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017520" y="2249424"/>
            <a:ext cx="8778240" cy="114005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6000"/>
              </a:lnSpc>
            </a:pPr>
            <a:r>
              <a:rPr sz="1300" b="0" i="0" dirty="0" err="1">
                <a:solidFill>
                  <a:srgbClr val="101010"/>
                </a:solidFill>
                <a:latin typeface="Segoe UI"/>
              </a:rPr>
              <a:t>Setiap</a:t>
            </a:r>
            <a:r>
              <a:rPr sz="1300" b="0" i="0" dirty="0">
                <a:solidFill>
                  <a:srgbClr val="101010"/>
                </a:solidFill>
                <a:latin typeface="Segoe UI"/>
              </a:rPr>
              <a:t> resto </a:t>
            </a:r>
            <a:r>
              <a:rPr sz="1300" b="0" i="0" dirty="0" err="1">
                <a:solidFill>
                  <a:srgbClr val="101010"/>
                </a:solidFill>
                <a:latin typeface="Segoe UI"/>
              </a:rPr>
              <a:t>mengerjakan</a:t>
            </a:r>
            <a:r>
              <a:rPr sz="1300" b="0" i="0" dirty="0">
                <a:solidFill>
                  <a:srgbClr val="101010"/>
                </a:solidFill>
                <a:latin typeface="Segoe UI"/>
              </a:rPr>
              <a:t> </a:t>
            </a:r>
            <a:r>
              <a:rPr sz="1300" b="0" i="0" dirty="0" err="1">
                <a:solidFill>
                  <a:srgbClr val="101010"/>
                </a:solidFill>
                <a:latin typeface="Segoe UI"/>
              </a:rPr>
              <a:t>satu</a:t>
            </a:r>
            <a:r>
              <a:rPr sz="1300" b="0" i="0" dirty="0">
                <a:solidFill>
                  <a:srgbClr val="101010"/>
                </a:solidFill>
                <a:latin typeface="Segoe UI"/>
              </a:rPr>
              <a:t> </a:t>
            </a:r>
            <a:r>
              <a:rPr sz="1300" b="1" i="0" dirty="0" err="1">
                <a:solidFill>
                  <a:srgbClr val="101010"/>
                </a:solidFill>
                <a:latin typeface="Segoe UI"/>
              </a:rPr>
              <a:t>pekerjaan</a:t>
            </a:r>
            <a:r>
              <a:rPr sz="1300" b="1" i="0" dirty="0">
                <a:solidFill>
                  <a:srgbClr val="101010"/>
                </a:solidFill>
                <a:latin typeface="Segoe UI"/>
              </a:rPr>
              <a:t> </a:t>
            </a:r>
            <a:r>
              <a:rPr sz="1300" b="1" i="0" dirty="0" err="1">
                <a:solidFill>
                  <a:srgbClr val="101010"/>
                </a:solidFill>
                <a:latin typeface="Segoe UI"/>
              </a:rPr>
              <a:t>emosional</a:t>
            </a:r>
            <a:r>
              <a:rPr sz="1300" b="0" i="0" dirty="0">
                <a:solidFill>
                  <a:srgbClr val="101010"/>
                </a:solidFill>
                <a:latin typeface="Segoe UI"/>
              </a:rPr>
              <a:t>:</a:t>
            </a:r>
            <a:br>
              <a:rPr lang="en-US" sz="1300" b="0" i="0" dirty="0">
                <a:solidFill>
                  <a:srgbClr val="101010"/>
                </a:solidFill>
                <a:latin typeface="Segoe UI"/>
              </a:rPr>
            </a:br>
            <a:r>
              <a:rPr sz="1300" b="0" i="0" dirty="0">
                <a:solidFill>
                  <a:srgbClr val="101010"/>
                </a:solidFill>
                <a:latin typeface="Segoe UI"/>
              </a:rPr>
              <a:t> </a:t>
            </a:r>
            <a:r>
              <a:rPr sz="1300" b="0" i="0" dirty="0" err="1">
                <a:solidFill>
                  <a:srgbClr val="101010"/>
                </a:solidFill>
                <a:latin typeface="Segoe UI"/>
              </a:rPr>
              <a:t>Goda</a:t>
            </a:r>
            <a:r>
              <a:rPr sz="1300" b="0" i="0" dirty="0">
                <a:solidFill>
                  <a:srgbClr val="101010"/>
                </a:solidFill>
                <a:latin typeface="Segoe UI"/>
              </a:rPr>
              <a:t> = </a:t>
            </a:r>
            <a:r>
              <a:rPr sz="1300" b="0" i="0" dirty="0" err="1">
                <a:solidFill>
                  <a:srgbClr val="101010"/>
                </a:solidFill>
                <a:latin typeface="Segoe UI"/>
              </a:rPr>
              <a:t>ruang</a:t>
            </a:r>
            <a:r>
              <a:rPr sz="1300" b="0" i="0" dirty="0">
                <a:solidFill>
                  <a:srgbClr val="101010"/>
                </a:solidFill>
                <a:latin typeface="Segoe UI"/>
              </a:rPr>
              <a:t> </a:t>
            </a:r>
            <a:r>
              <a:rPr sz="1300" b="0" i="0" dirty="0" err="1">
                <a:solidFill>
                  <a:srgbClr val="101010"/>
                </a:solidFill>
                <a:latin typeface="Segoe UI"/>
              </a:rPr>
              <a:t>pulang</a:t>
            </a:r>
            <a:r>
              <a:rPr sz="1300" b="0" i="0" dirty="0">
                <a:solidFill>
                  <a:srgbClr val="101010"/>
                </a:solidFill>
                <a:latin typeface="Segoe UI"/>
              </a:rPr>
              <a:t> · </a:t>
            </a:r>
            <a:br>
              <a:rPr lang="en-US" sz="1300" b="0" i="0" dirty="0">
                <a:solidFill>
                  <a:srgbClr val="101010"/>
                </a:solidFill>
                <a:latin typeface="Segoe UI"/>
              </a:rPr>
            </a:br>
            <a:r>
              <a:rPr sz="1300" b="0" i="0" dirty="0" err="1">
                <a:solidFill>
                  <a:srgbClr val="101010"/>
                </a:solidFill>
                <a:latin typeface="Segoe UI"/>
              </a:rPr>
              <a:t>Merambah</a:t>
            </a:r>
            <a:r>
              <a:rPr sz="1300" b="0" i="0" dirty="0">
                <a:solidFill>
                  <a:srgbClr val="101010"/>
                </a:solidFill>
                <a:latin typeface="Segoe UI"/>
              </a:rPr>
              <a:t> = </a:t>
            </a:r>
            <a:r>
              <a:rPr sz="1300" b="0" i="0" dirty="0" err="1">
                <a:solidFill>
                  <a:srgbClr val="101010"/>
                </a:solidFill>
                <a:latin typeface="Segoe UI"/>
              </a:rPr>
              <a:t>ruang</a:t>
            </a:r>
            <a:r>
              <a:rPr sz="1300" b="0" i="0" dirty="0">
                <a:solidFill>
                  <a:srgbClr val="101010"/>
                </a:solidFill>
                <a:latin typeface="Segoe UI"/>
              </a:rPr>
              <a:t> </a:t>
            </a:r>
            <a:r>
              <a:rPr sz="1300" b="0" i="0" dirty="0" err="1">
                <a:solidFill>
                  <a:srgbClr val="101010"/>
                </a:solidFill>
                <a:latin typeface="Segoe UI"/>
              </a:rPr>
              <a:t>belajar</a:t>
            </a:r>
            <a:r>
              <a:rPr sz="1300" b="0" i="0" dirty="0">
                <a:solidFill>
                  <a:srgbClr val="101010"/>
                </a:solidFill>
                <a:latin typeface="Segoe UI"/>
              </a:rPr>
              <a:t> · </a:t>
            </a:r>
            <a:br>
              <a:rPr lang="en-US" sz="1300" b="0" i="0" dirty="0">
                <a:solidFill>
                  <a:srgbClr val="101010"/>
                </a:solidFill>
                <a:latin typeface="Segoe UI"/>
              </a:rPr>
            </a:br>
            <a:r>
              <a:rPr sz="1300" b="0" i="0" dirty="0" err="1">
                <a:solidFill>
                  <a:srgbClr val="101010"/>
                </a:solidFill>
                <a:latin typeface="Segoe UI"/>
              </a:rPr>
              <a:t>Rempha</a:t>
            </a:r>
            <a:r>
              <a:rPr sz="1300" b="0" i="0" dirty="0">
                <a:solidFill>
                  <a:srgbClr val="101010"/>
                </a:solidFill>
                <a:latin typeface="Segoe UI"/>
              </a:rPr>
              <a:t> = </a:t>
            </a:r>
            <a:r>
              <a:rPr sz="1300" b="0" i="0" dirty="0" err="1">
                <a:solidFill>
                  <a:srgbClr val="101010"/>
                </a:solidFill>
                <a:latin typeface="Segoe UI"/>
              </a:rPr>
              <a:t>ruang</a:t>
            </a:r>
            <a:r>
              <a:rPr sz="1300" b="0" i="0" dirty="0">
                <a:solidFill>
                  <a:srgbClr val="101010"/>
                </a:solidFill>
                <a:latin typeface="Segoe UI"/>
              </a:rPr>
              <a:t> </a:t>
            </a:r>
            <a:r>
              <a:rPr sz="1300" b="0" i="0" dirty="0" err="1">
                <a:solidFill>
                  <a:srgbClr val="101010"/>
                </a:solidFill>
                <a:latin typeface="Segoe UI"/>
              </a:rPr>
              <a:t>gaul</a:t>
            </a:r>
            <a:r>
              <a:rPr sz="1300" b="0" i="0" dirty="0">
                <a:solidFill>
                  <a:srgbClr val="101010"/>
                </a:solidFill>
                <a:latin typeface="Segoe UI"/>
              </a:rPr>
              <a:t> · </a:t>
            </a:r>
            <a:br>
              <a:rPr lang="en-US" sz="1300" b="0" i="0" dirty="0">
                <a:solidFill>
                  <a:srgbClr val="101010"/>
                </a:solidFill>
                <a:latin typeface="Segoe UI"/>
              </a:rPr>
            </a:br>
            <a:r>
              <a:rPr sz="1300" b="0" i="0" dirty="0" err="1">
                <a:solidFill>
                  <a:srgbClr val="101010"/>
                </a:solidFill>
                <a:latin typeface="Segoe UI"/>
              </a:rPr>
              <a:t>Plataran</a:t>
            </a:r>
            <a:r>
              <a:rPr sz="1300" b="0" i="0" dirty="0">
                <a:solidFill>
                  <a:srgbClr val="101010"/>
                </a:solidFill>
                <a:latin typeface="Segoe UI"/>
              </a:rPr>
              <a:t> = </a:t>
            </a:r>
            <a:r>
              <a:rPr sz="1300" b="0" i="0" dirty="0" err="1">
                <a:solidFill>
                  <a:srgbClr val="101010"/>
                </a:solidFill>
                <a:latin typeface="Segoe UI"/>
              </a:rPr>
              <a:t>ruang</a:t>
            </a:r>
            <a:r>
              <a:rPr sz="1300" b="0" i="0" dirty="0">
                <a:solidFill>
                  <a:srgbClr val="101010"/>
                </a:solidFill>
                <a:latin typeface="Segoe UI"/>
              </a:rPr>
              <a:t> naik </a:t>
            </a:r>
            <a:r>
              <a:rPr sz="1300" b="0" i="0" dirty="0" err="1">
                <a:solidFill>
                  <a:srgbClr val="101010"/>
                </a:solidFill>
                <a:latin typeface="Segoe UI"/>
              </a:rPr>
              <a:t>kelas</a:t>
            </a:r>
            <a:r>
              <a:rPr sz="1300" b="0" i="0" dirty="0">
                <a:solidFill>
                  <a:srgbClr val="101010"/>
                </a:solidFill>
                <a:latin typeface="Segoe UI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3660593"/>
            <a:ext cx="23774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 i="0" dirty="0">
                <a:solidFill>
                  <a:srgbClr val="6E6E6E"/>
                </a:solidFill>
                <a:latin typeface="Montserrat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017520" y="3624017"/>
            <a:ext cx="877824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6000"/>
              </a:lnSpc>
            </a:pPr>
            <a:r>
              <a:rPr sz="1300" b="0" i="0">
                <a:solidFill>
                  <a:srgbClr val="101010"/>
                </a:solidFill>
                <a:latin typeface="Segoe UI"/>
              </a:rPr>
              <a:t>Dorongan psikologis melapis: kenyamanan (Boomers) → memori (X/Milenial) → cerita (Alpha lewat orang tua). Satu meja keluarga = tiga dorongan sekaligus.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4494275"/>
            <a:ext cx="23774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 i="0">
                <a:solidFill>
                  <a:srgbClr val="6E6E6E"/>
                </a:solidFill>
                <a:latin typeface="Montserrat"/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017520" y="4457698"/>
            <a:ext cx="8778240" cy="44390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6000"/>
              </a:lnSpc>
            </a:pPr>
            <a:r>
              <a:rPr lang="en-US" sz="1300" b="0" i="0" dirty="0">
                <a:solidFill>
                  <a:srgbClr val="101010"/>
                </a:solidFill>
                <a:latin typeface="Segoe UI"/>
              </a:rPr>
              <a:t>Element </a:t>
            </a:r>
            <a:r>
              <a:rPr lang="en-US" sz="1300" b="0" i="0" dirty="0" err="1">
                <a:solidFill>
                  <a:srgbClr val="101010"/>
                </a:solidFill>
                <a:latin typeface="Segoe UI"/>
              </a:rPr>
              <a:t>pendukung</a:t>
            </a:r>
            <a:r>
              <a:rPr lang="en-US" sz="1300" b="0" i="0" dirty="0">
                <a:solidFill>
                  <a:srgbClr val="101010"/>
                </a:solidFill>
                <a:latin typeface="Segoe UI"/>
              </a:rPr>
              <a:t> yang </a:t>
            </a:r>
            <a:r>
              <a:rPr lang="en-US" sz="1300" b="0" i="0" dirty="0" err="1">
                <a:solidFill>
                  <a:srgbClr val="101010"/>
                </a:solidFill>
                <a:latin typeface="Segoe UI"/>
              </a:rPr>
              <a:t>lainnya</a:t>
            </a:r>
            <a:r>
              <a:rPr lang="en-US" sz="1300" b="0" i="0" dirty="0">
                <a:solidFill>
                  <a:srgbClr val="101010"/>
                </a:solidFill>
                <a:latin typeface="Segoe UI"/>
              </a:rPr>
              <a:t> </a:t>
            </a:r>
            <a:r>
              <a:rPr lang="en-US" sz="1300" b="0" i="0" dirty="0" err="1">
                <a:solidFill>
                  <a:srgbClr val="101010"/>
                </a:solidFill>
                <a:latin typeface="Segoe UI"/>
              </a:rPr>
              <a:t>perl</a:t>
            </a:r>
            <a:r>
              <a:rPr lang="en-US" sz="1300" dirty="0" err="1">
                <a:solidFill>
                  <a:srgbClr val="101010"/>
                </a:solidFill>
                <a:latin typeface="Segoe UI"/>
              </a:rPr>
              <a:t>u</a:t>
            </a:r>
            <a:r>
              <a:rPr lang="en-US" sz="1300" dirty="0">
                <a:solidFill>
                  <a:srgbClr val="101010"/>
                </a:solidFill>
                <a:latin typeface="Segoe UI"/>
              </a:rPr>
              <a:t> </a:t>
            </a:r>
            <a:r>
              <a:rPr lang="en-US" sz="1300" dirty="0" err="1">
                <a:solidFill>
                  <a:srgbClr val="101010"/>
                </a:solidFill>
                <a:latin typeface="Segoe UI"/>
              </a:rPr>
              <a:t>membantu</a:t>
            </a:r>
            <a:r>
              <a:rPr lang="en-US" sz="1300" dirty="0">
                <a:solidFill>
                  <a:srgbClr val="101010"/>
                </a:solidFill>
                <a:latin typeface="Segoe UI"/>
              </a:rPr>
              <a:t> </a:t>
            </a:r>
            <a:r>
              <a:rPr lang="en-US" sz="1300" dirty="0" err="1">
                <a:solidFill>
                  <a:srgbClr val="101010"/>
                </a:solidFill>
                <a:latin typeface="Segoe UI"/>
              </a:rPr>
              <a:t>menebalkan</a:t>
            </a:r>
            <a:r>
              <a:rPr lang="en-US" sz="1300" dirty="0">
                <a:solidFill>
                  <a:srgbClr val="101010"/>
                </a:solidFill>
                <a:latin typeface="Segoe UI"/>
              </a:rPr>
              <a:t> positioning. </a:t>
            </a:r>
            <a:br>
              <a:rPr lang="en-US" sz="1300" dirty="0">
                <a:solidFill>
                  <a:srgbClr val="101010"/>
                </a:solidFill>
                <a:latin typeface="Segoe UI"/>
              </a:rPr>
            </a:br>
            <a:r>
              <a:rPr lang="en-US" sz="1300" dirty="0" err="1">
                <a:solidFill>
                  <a:srgbClr val="101010"/>
                </a:solidFill>
                <a:latin typeface="Segoe UI"/>
              </a:rPr>
              <a:t>Contoh</a:t>
            </a:r>
            <a:r>
              <a:rPr lang="en-US" sz="1300" dirty="0">
                <a:solidFill>
                  <a:srgbClr val="101010"/>
                </a:solidFill>
                <a:latin typeface="Segoe UI"/>
              </a:rPr>
              <a:t> : </a:t>
            </a:r>
            <a:r>
              <a:rPr lang="en-US" sz="1300" dirty="0" err="1">
                <a:solidFill>
                  <a:srgbClr val="101010"/>
                </a:solidFill>
                <a:latin typeface="Segoe UI"/>
              </a:rPr>
              <a:t>arsitektur</a:t>
            </a:r>
            <a:r>
              <a:rPr lang="en-US" sz="1300" dirty="0">
                <a:solidFill>
                  <a:srgbClr val="101010"/>
                </a:solidFill>
                <a:latin typeface="Segoe UI"/>
              </a:rPr>
              <a:t> </a:t>
            </a:r>
            <a:r>
              <a:rPr lang="en-US" sz="1300" dirty="0" err="1">
                <a:solidFill>
                  <a:srgbClr val="101010"/>
                </a:solidFill>
                <a:latin typeface="Segoe UI"/>
              </a:rPr>
              <a:t>bangunan</a:t>
            </a:r>
            <a:r>
              <a:rPr lang="en-US" sz="1300" dirty="0">
                <a:solidFill>
                  <a:srgbClr val="101010"/>
                </a:solidFill>
                <a:latin typeface="Segoe UI"/>
              </a:rPr>
              <a:t> dan Interior, Background Music, Service &amp; Hospitality, uniform </a:t>
            </a:r>
            <a:r>
              <a:rPr lang="en-US" sz="1300" dirty="0" err="1">
                <a:solidFill>
                  <a:srgbClr val="101010"/>
                </a:solidFill>
                <a:latin typeface="Segoe UI"/>
              </a:rPr>
              <a:t>sampai</a:t>
            </a:r>
            <a:r>
              <a:rPr lang="en-US" sz="1300" dirty="0">
                <a:solidFill>
                  <a:srgbClr val="101010"/>
                </a:solidFill>
                <a:latin typeface="Segoe UI"/>
              </a:rPr>
              <a:t> </a:t>
            </a:r>
            <a:r>
              <a:rPr lang="en-US" sz="1300" dirty="0" err="1">
                <a:solidFill>
                  <a:srgbClr val="101010"/>
                </a:solidFill>
                <a:latin typeface="Segoe UI"/>
              </a:rPr>
              <a:t>ke</a:t>
            </a:r>
            <a:r>
              <a:rPr lang="en-US" sz="1300" dirty="0">
                <a:solidFill>
                  <a:srgbClr val="101010"/>
                </a:solidFill>
                <a:latin typeface="Segoe UI"/>
              </a:rPr>
              <a:t> aroma</a:t>
            </a:r>
            <a:endParaRPr sz="1300" b="0" i="0" dirty="0">
              <a:solidFill>
                <a:srgbClr val="101010"/>
              </a:solidFill>
              <a:latin typeface="Segoe U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384048"/>
            <a:ext cx="896112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 i="0">
                <a:solidFill>
                  <a:srgbClr val="6E6E6E"/>
                </a:solidFill>
                <a:latin typeface="Montserrat"/>
              </a:rPr>
              <a:t>RISET AUDIENS · CATATAN DATA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713232"/>
            <a:ext cx="11183112" cy="10972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02920" y="932688"/>
            <a:ext cx="11155680" cy="8229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4000" b="1" i="0">
                <a:solidFill>
                  <a:srgbClr val="101010"/>
                </a:solidFill>
                <a:latin typeface="Montserrat"/>
              </a:rPr>
              <a:t>Sumber &amp; Status Data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" y="1874519"/>
            <a:ext cx="11183112" cy="10972"/>
          </a:xfrm>
          <a:prstGeom prst="rect">
            <a:avLst/>
          </a:prstGeom>
          <a:solidFill>
            <a:srgbClr val="10101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502920" y="2103120"/>
            <a:ext cx="11183112" cy="292608"/>
          </a:xfrm>
          <a:prstGeom prst="rect">
            <a:avLst/>
          </a:prstGeom>
          <a:solidFill>
            <a:srgbClr val="10101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640080" y="2130551"/>
            <a:ext cx="3291840" cy="2377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950" b="1" i="0">
                <a:solidFill>
                  <a:srgbClr val="FFFFFF"/>
                </a:solidFill>
                <a:latin typeface="Montserrat"/>
              </a:rPr>
              <a:t>Pernyataan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023360" y="2130551"/>
            <a:ext cx="1965960" cy="2377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950" b="1" i="0">
                <a:solidFill>
                  <a:srgbClr val="FFFFFF"/>
                </a:solidFill>
                <a:latin typeface="Montserrat"/>
              </a:rPr>
              <a:t>Status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080760" y="2130551"/>
            <a:ext cx="5577840" cy="2377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950" b="0" i="0">
                <a:solidFill>
                  <a:srgbClr val="FFFFFF"/>
                </a:solidFill>
                <a:latin typeface="Segoe UI"/>
              </a:rPr>
              <a:t>Sumber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02920" y="2395727"/>
            <a:ext cx="11183112" cy="475488"/>
          </a:xfrm>
          <a:prstGeom prst="rect">
            <a:avLst/>
          </a:prstGeom>
          <a:solidFill>
            <a:srgbClr val="F6F6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640080" y="2423159"/>
            <a:ext cx="329184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950" b="1" i="0">
                <a:solidFill>
                  <a:srgbClr val="101010"/>
                </a:solidFill>
                <a:latin typeface="Montserrat"/>
              </a:rPr>
              <a:t>Jenuh wave impor; bangga jelajah rasa lokal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023360" y="2423159"/>
            <a:ext cx="196596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900" b="1" i="0">
                <a:solidFill>
                  <a:srgbClr val="6E6E6E"/>
                </a:solidFill>
                <a:latin typeface="Montserrat"/>
              </a:rPr>
              <a:t>Didukung tren 2025-26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080760" y="2423159"/>
            <a:ext cx="5577840" cy="42062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850" b="0" i="0">
                <a:solidFill>
                  <a:srgbClr val="101010"/>
                </a:solidFill>
                <a:latin typeface="Segoe UI"/>
              </a:rPr>
              <a:t>“Generasi muda makin bangga jelajah rasa lokal, bukan cuma ikut tren luar negeri” (updatenow.id, Nov 2025) · “Kebangkitan rempah nusantara” (suara.com, Nov 2025) · resto lokal bikin bangga (kumparan, Okt 2025)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02920" y="2871215"/>
            <a:ext cx="11183112" cy="47548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640080" y="2898647"/>
            <a:ext cx="329184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950" b="1" i="0">
                <a:solidFill>
                  <a:srgbClr val="101010"/>
                </a:solidFill>
                <a:latin typeface="Montserrat"/>
              </a:rPr>
              <a:t>Nostalgia &amp; cerita kuliner lokal digandrungi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023360" y="2898647"/>
            <a:ext cx="196596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900" b="1" i="0">
                <a:solidFill>
                  <a:srgbClr val="6E6E6E"/>
                </a:solidFill>
                <a:latin typeface="Montserrat"/>
              </a:rPr>
              <a:t>Didukung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080760" y="2898647"/>
            <a:ext cx="5577840" cy="42062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850" b="0" i="0">
                <a:solidFill>
                  <a:srgbClr val="101010"/>
                </a:solidFill>
                <a:latin typeface="Segoe UI"/>
              </a:rPr>
              <a:t>Snackpacking Gen Z: cerita &amp; identitas kuliner daerah (Kemenpar, 2025) · jajanan pasar diburu lagi karena unsur nostalgia (IDN Times, Agu 2026)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02920" y="3346703"/>
            <a:ext cx="11183112" cy="475488"/>
          </a:xfrm>
          <a:prstGeom prst="rect">
            <a:avLst/>
          </a:prstGeom>
          <a:solidFill>
            <a:srgbClr val="F6F6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640080" y="3374135"/>
            <a:ext cx="329184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950" b="1" i="0">
                <a:solidFill>
                  <a:srgbClr val="101010"/>
                </a:solidFill>
                <a:latin typeface="Montserrat"/>
              </a:rPr>
              <a:t>Tren asing vs pelestarian makanan lokal jadi wacana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023360" y="3374135"/>
            <a:ext cx="196596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900" b="1" i="0">
                <a:solidFill>
                  <a:srgbClr val="6E6E6E"/>
                </a:solidFill>
                <a:latin typeface="Montserrat"/>
              </a:rPr>
              <a:t>Didukung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080760" y="3374135"/>
            <a:ext cx="5577840" cy="42062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850" b="0" i="0">
                <a:solidFill>
                  <a:srgbClr val="101010"/>
                </a:solidFill>
                <a:latin typeface="Segoe UI"/>
              </a:rPr>
              <a:t>“Kuliner Asia vs Nusantara” (Kompasiana, Jul 2025) · dinamika tren kuliner asing &amp; eksistensi makanan tradisional (ResearchGate, 2025)</a:t>
            </a:r>
          </a:p>
        </p:txBody>
      </p:sp>
      <p:sp>
        <p:nvSpPr>
          <p:cNvPr id="24" name="Rectangle 23"/>
          <p:cNvSpPr/>
          <p:nvPr/>
        </p:nvSpPr>
        <p:spPr>
          <a:xfrm>
            <a:off x="502920" y="3822191"/>
            <a:ext cx="11183112" cy="47548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640080" y="3849624"/>
            <a:ext cx="329184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950" b="1" i="0">
                <a:solidFill>
                  <a:srgbClr val="101010"/>
                </a:solidFill>
                <a:latin typeface="Montserrat"/>
              </a:rPr>
              <a:t>Resto nusantara modern / hidden gem naik daun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023360" y="3849624"/>
            <a:ext cx="196596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900" b="1" i="0">
                <a:solidFill>
                  <a:srgbClr val="6E6E6E"/>
                </a:solidFill>
                <a:latin typeface="Montserrat"/>
              </a:rPr>
              <a:t>Didukung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080760" y="3849624"/>
            <a:ext cx="5577840" cy="42062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850" b="0" i="0">
                <a:solidFill>
                  <a:srgbClr val="101010"/>
                </a:solidFill>
                <a:latin typeface="Segoe UI"/>
              </a:rPr>
              <a:t>Tempat makan baru Bandung (ulasbandung.com, Jul 2026) · UGC resto nusantara elegant &amp; aesthetic</a:t>
            </a:r>
          </a:p>
        </p:txBody>
      </p:sp>
      <p:sp>
        <p:nvSpPr>
          <p:cNvPr id="28" name="Rectangle 27"/>
          <p:cNvSpPr/>
          <p:nvPr/>
        </p:nvSpPr>
        <p:spPr>
          <a:xfrm>
            <a:off x="502920" y="4297679"/>
            <a:ext cx="11183112" cy="475488"/>
          </a:xfrm>
          <a:prstGeom prst="rect">
            <a:avLst/>
          </a:prstGeom>
          <a:solidFill>
            <a:srgbClr val="F6F6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640080" y="4325112"/>
            <a:ext cx="329184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950" b="1" i="0">
                <a:solidFill>
                  <a:srgbClr val="101010"/>
                </a:solidFill>
                <a:latin typeface="Montserrat"/>
              </a:rPr>
              <a:t>Usia tua: kualitas &amp; keakraban makanan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023360" y="4325112"/>
            <a:ext cx="196596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900" b="1" i="0">
                <a:solidFill>
                  <a:srgbClr val="6E6E6E"/>
                </a:solidFill>
                <a:latin typeface="Montserrat"/>
              </a:rPr>
              <a:t>Arah didukung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080760" y="4325112"/>
            <a:ext cx="5577840" cy="42062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850" b="0" i="0">
                <a:solidFill>
                  <a:srgbClr val="101010"/>
                </a:solidFill>
                <a:latin typeface="Segoe UI"/>
              </a:rPr>
              <a:t>Usia lebih tua (Boomers/X) prioritaskan kualitas makanan (NIH/PMC, Feb 2024) · pemetaan sifat = kerangka, bukan data kuantitatif</a:t>
            </a:r>
          </a:p>
        </p:txBody>
      </p:sp>
      <p:sp>
        <p:nvSpPr>
          <p:cNvPr id="32" name="Rectangle 31"/>
          <p:cNvSpPr/>
          <p:nvPr/>
        </p:nvSpPr>
        <p:spPr>
          <a:xfrm>
            <a:off x="502920" y="4773167"/>
            <a:ext cx="11183112" cy="47548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TextBox 32"/>
          <p:cNvSpPr txBox="1"/>
          <p:nvPr/>
        </p:nvSpPr>
        <p:spPr>
          <a:xfrm>
            <a:off x="640080" y="4800599"/>
            <a:ext cx="329184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950" b="1" i="0">
                <a:solidFill>
                  <a:srgbClr val="101010"/>
                </a:solidFill>
                <a:latin typeface="Montserrat"/>
              </a:rPr>
              <a:t>Dorongan psikologis: nyaman/memori/cerita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023360" y="4800599"/>
            <a:ext cx="196596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900" b="1" i="0">
                <a:solidFill>
                  <a:srgbClr val="6E6E6E"/>
                </a:solidFill>
                <a:latin typeface="Montserrat"/>
              </a:rPr>
              <a:t>Kerangka analisis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080760" y="4800599"/>
            <a:ext cx="5577840" cy="42062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850" b="0" i="0">
                <a:solidFill>
                  <a:srgbClr val="101010"/>
                </a:solidFill>
                <a:latin typeface="Segoe UI"/>
              </a:rPr>
              <a:t>Arah tiap dorongan didukung sumber (NIH, Kemenpar, IDN Times) · istilah &amp; pembagian = kerangka Bilhaqy</a:t>
            </a:r>
          </a:p>
        </p:txBody>
      </p:sp>
      <p:sp>
        <p:nvSpPr>
          <p:cNvPr id="36" name="Rectangle 35"/>
          <p:cNvSpPr/>
          <p:nvPr/>
        </p:nvSpPr>
        <p:spPr>
          <a:xfrm>
            <a:off x="502920" y="5248655"/>
            <a:ext cx="11183112" cy="475488"/>
          </a:xfrm>
          <a:prstGeom prst="rect">
            <a:avLst/>
          </a:prstGeom>
          <a:solidFill>
            <a:srgbClr val="F6F6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TextBox 36"/>
          <p:cNvSpPr txBox="1"/>
          <p:nvPr/>
        </p:nvSpPr>
        <p:spPr>
          <a:xfrm>
            <a:off x="640080" y="5276087"/>
            <a:ext cx="329184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950" b="1" i="0">
                <a:solidFill>
                  <a:srgbClr val="101010"/>
                </a:solidFill>
                <a:latin typeface="Montserrat"/>
              </a:rPr>
              <a:t>Concern sehat lintas generasi (healthy food)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023360" y="5276087"/>
            <a:ext cx="196596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900" b="1" i="0">
                <a:solidFill>
                  <a:srgbClr val="6E6E6E"/>
                </a:solidFill>
                <a:latin typeface="Montserrat"/>
              </a:rPr>
              <a:t>Insight / kerangka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080760" y="5276087"/>
            <a:ext cx="5577840" cy="42062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850" b="0" i="0">
                <a:solidFill>
                  <a:srgbClr val="101010"/>
                </a:solidFill>
                <a:latin typeface="Segoe UI"/>
              </a:rPr>
              <a:t>Titik temu komunitas healthy food: Boomers (gizi usia), X/Mil (pola hidup), Alpha (lewat orang tua) · belum ada riset khusus</a:t>
            </a:r>
          </a:p>
        </p:txBody>
      </p:sp>
      <p:sp>
        <p:nvSpPr>
          <p:cNvPr id="40" name="Rectangle 39"/>
          <p:cNvSpPr/>
          <p:nvPr/>
        </p:nvSpPr>
        <p:spPr>
          <a:xfrm>
            <a:off x="502920" y="5724143"/>
            <a:ext cx="11183112" cy="47548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1" name="TextBox 40"/>
          <p:cNvSpPr txBox="1"/>
          <p:nvPr/>
        </p:nvSpPr>
        <p:spPr>
          <a:xfrm>
            <a:off x="640080" y="5751575"/>
            <a:ext cx="329184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950" b="1" i="0">
                <a:solidFill>
                  <a:srgbClr val="101010"/>
                </a:solidFill>
                <a:latin typeface="Montserrat"/>
              </a:rPr>
              <a:t>Persona &amp; kecenderungan per resto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4023360" y="5751575"/>
            <a:ext cx="196596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900" b="1" i="0">
                <a:solidFill>
                  <a:srgbClr val="6E6E6E"/>
                </a:solidFill>
                <a:latin typeface="Montserrat"/>
              </a:rPr>
              <a:t>Kerangka analisis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080760" y="5751575"/>
            <a:ext cx="5577840" cy="42062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850" b="0" i="0">
                <a:solidFill>
                  <a:srgbClr val="101010"/>
                </a:solidFill>
                <a:latin typeface="Segoe UI"/>
              </a:rPr>
              <a:t>Konsisten dengan tren umum; detail = interpretasi strategis, perlu riset lapangan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384048"/>
            <a:ext cx="8961120" cy="15388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 i="0" dirty="0">
                <a:solidFill>
                  <a:srgbClr val="6E6E6E"/>
                </a:solidFill>
                <a:latin typeface="Montserrat"/>
              </a:rPr>
              <a:t>RISET AUDIENS · 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713232"/>
            <a:ext cx="11183112" cy="10972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02920" y="932688"/>
            <a:ext cx="11155680" cy="110799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3600" b="1" i="0" dirty="0">
                <a:solidFill>
                  <a:srgbClr val="101010"/>
                </a:solidFill>
                <a:latin typeface="Montserrat"/>
              </a:rPr>
              <a:t>Peta </a:t>
            </a:r>
            <a:r>
              <a:rPr sz="3600" b="1" i="0" dirty="0" err="1">
                <a:solidFill>
                  <a:srgbClr val="101010"/>
                </a:solidFill>
                <a:latin typeface="Montserrat"/>
              </a:rPr>
              <a:t>Psikologis</a:t>
            </a:r>
            <a:r>
              <a:rPr sz="3600" b="1" i="0" dirty="0">
                <a:solidFill>
                  <a:srgbClr val="101010"/>
                </a:solidFill>
                <a:latin typeface="Montserrat"/>
              </a:rPr>
              <a:t> </a:t>
            </a:r>
            <a:r>
              <a:rPr sz="3600" b="1" i="0" dirty="0" err="1">
                <a:solidFill>
                  <a:srgbClr val="101010"/>
                </a:solidFill>
                <a:latin typeface="Montserrat"/>
              </a:rPr>
              <a:t>Antar</a:t>
            </a:r>
            <a:r>
              <a:rPr sz="3600" b="1" i="0" dirty="0">
                <a:solidFill>
                  <a:srgbClr val="101010"/>
                </a:solidFill>
                <a:latin typeface="Montserrat"/>
              </a:rPr>
              <a:t> </a:t>
            </a:r>
            <a:r>
              <a:rPr sz="3600" b="1" i="0" dirty="0" err="1">
                <a:solidFill>
                  <a:srgbClr val="101010"/>
                </a:solidFill>
                <a:latin typeface="Montserrat"/>
              </a:rPr>
              <a:t>Generasi</a:t>
            </a:r>
            <a:r>
              <a:rPr lang="en-US" sz="3600" b="1" i="0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3600" b="1" i="0" dirty="0" err="1">
                <a:solidFill>
                  <a:srgbClr val="101010"/>
                </a:solidFill>
                <a:latin typeface="Montserrat"/>
              </a:rPr>
              <a:t>Terhadap</a:t>
            </a:r>
            <a:r>
              <a:rPr lang="en-US" sz="3600" b="1" i="0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US" sz="3600" b="1" i="0" dirty="0" err="1">
                <a:solidFill>
                  <a:srgbClr val="101010"/>
                </a:solidFill>
                <a:latin typeface="Montserrat"/>
              </a:rPr>
              <a:t>Makanan</a:t>
            </a:r>
            <a:r>
              <a:rPr lang="en-US" sz="3600" b="1" i="0" dirty="0">
                <a:solidFill>
                  <a:srgbClr val="101010"/>
                </a:solidFill>
                <a:latin typeface="Montserrat"/>
              </a:rPr>
              <a:t> Nusantara</a:t>
            </a:r>
            <a:endParaRPr sz="3600" b="1" i="0" dirty="0">
              <a:solidFill>
                <a:srgbClr val="101010"/>
              </a:solidFill>
              <a:latin typeface="Montserra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02920" y="2068116"/>
            <a:ext cx="11183112" cy="10972"/>
          </a:xfrm>
          <a:prstGeom prst="rect">
            <a:avLst/>
          </a:prstGeom>
          <a:solidFill>
            <a:srgbClr val="10101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484632" y="2881676"/>
            <a:ext cx="3602736" cy="2606040"/>
          </a:xfrm>
          <a:prstGeom prst="rect">
            <a:avLst/>
          </a:prstGeom>
          <a:noFill/>
          <a:ln w="12700">
            <a:solidFill>
              <a:srgbClr val="10101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740664" y="3082844"/>
            <a:ext cx="3090672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50" b="1" i="0">
                <a:solidFill>
                  <a:srgbClr val="6E6E6E"/>
                </a:solidFill>
                <a:latin typeface="Montserrat"/>
              </a:rPr>
              <a:t>BOOMERS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40664" y="3384596"/>
            <a:ext cx="3090672" cy="5486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3000" b="1" i="0">
                <a:solidFill>
                  <a:srgbClr val="101010"/>
                </a:solidFill>
                <a:latin typeface="Montserrat"/>
              </a:rPr>
              <a:t>Kenyamanan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40664" y="4070396"/>
            <a:ext cx="3090672" cy="5486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0" i="1">
                <a:solidFill>
                  <a:srgbClr val="101010"/>
                </a:solidFill>
                <a:latin typeface="Segoe UI"/>
              </a:rPr>
              <a:t>“Ini rasa saya · makanan yang saya kenal.”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40664" y="4637324"/>
            <a:ext cx="3090672" cy="777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050" b="0" i="0">
                <a:solidFill>
                  <a:srgbClr val="101010"/>
                </a:solidFill>
                <a:latin typeface="Segoe UI"/>
              </a:rPr>
              <a:t>Makanan yang familier memberi rasa aman dan percaya. Keakraban adalah bahasanya.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270248" y="2881676"/>
            <a:ext cx="3602736" cy="2606040"/>
          </a:xfrm>
          <a:prstGeom prst="rect">
            <a:avLst/>
          </a:prstGeom>
          <a:noFill/>
          <a:ln w="12700">
            <a:solidFill>
              <a:srgbClr val="10101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4526280" y="3082844"/>
            <a:ext cx="3090672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50" b="1" i="0">
                <a:solidFill>
                  <a:srgbClr val="6E6E6E"/>
                </a:solidFill>
                <a:latin typeface="Montserrat"/>
              </a:rPr>
              <a:t>GEN X &amp; MILLENNIALS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526280" y="3384596"/>
            <a:ext cx="3090672" cy="5486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3000" b="1" i="0">
                <a:solidFill>
                  <a:srgbClr val="101010"/>
                </a:solidFill>
                <a:latin typeface="Montserrat"/>
              </a:rPr>
              <a:t>Memori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26280" y="4070396"/>
            <a:ext cx="3090672" cy="5486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0" i="1">
                <a:solidFill>
                  <a:srgbClr val="101010"/>
                </a:solidFill>
                <a:latin typeface="Segoe UI"/>
              </a:rPr>
              <a:t>“Kangen rumah, masa kecil, kumpul keluarga.”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26280" y="4637324"/>
            <a:ext cx="3090672" cy="777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050" b="0" i="0">
                <a:solidFill>
                  <a:srgbClr val="101010"/>
                </a:solidFill>
                <a:latin typeface="Segoe UI"/>
              </a:rPr>
              <a:t>Makanan jadi jembatan ke akar dan identitas; cerita lama dibagi ke generasi baru.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055864" y="2881676"/>
            <a:ext cx="3602736" cy="2606040"/>
          </a:xfrm>
          <a:prstGeom prst="rect">
            <a:avLst/>
          </a:prstGeom>
          <a:noFill/>
          <a:ln w="12700">
            <a:solidFill>
              <a:srgbClr val="10101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8311895" y="3082844"/>
            <a:ext cx="3090672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50" b="1" i="0">
                <a:solidFill>
                  <a:srgbClr val="6E6E6E"/>
                </a:solidFill>
                <a:latin typeface="Montserrat"/>
              </a:rPr>
              <a:t>GEN ALPHA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311895" y="3384596"/>
            <a:ext cx="3090672" cy="5486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3000" b="1" i="0">
                <a:solidFill>
                  <a:srgbClr val="101010"/>
                </a:solidFill>
                <a:latin typeface="Montserrat"/>
              </a:rPr>
              <a:t>Cerita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311895" y="4070396"/>
            <a:ext cx="3090672" cy="5486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0" i="1">
                <a:solidFill>
                  <a:srgbClr val="101010"/>
                </a:solidFill>
                <a:latin typeface="Segoe UI"/>
              </a:rPr>
              <a:t>“Ini dari mana? daerah mana? kenapa rasanya begini?”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311895" y="4637324"/>
            <a:ext cx="3090672" cy="777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050" b="0" i="0">
                <a:solidFill>
                  <a:srgbClr val="101010"/>
                </a:solidFill>
                <a:latin typeface="Segoe UI"/>
              </a:rPr>
              <a:t>Dunia dipahami lewat cerita; makanan dengan asal-usul jadi pintu belajar budaya.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02920" y="5669280"/>
            <a:ext cx="11155680" cy="22313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endParaRPr sz="1450" b="0" i="0" dirty="0">
              <a:solidFill>
                <a:srgbClr val="101010"/>
              </a:solidFill>
              <a:latin typeface="Segoe U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384048"/>
            <a:ext cx="8961120" cy="15388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 i="0" dirty="0">
                <a:solidFill>
                  <a:srgbClr val="6E6E6E"/>
                </a:solidFill>
                <a:latin typeface="Montserrat"/>
              </a:rPr>
              <a:t>RISET AUDIENS ·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79" y="402336"/>
            <a:ext cx="3730752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sz="1000" b="1" i="0">
                <a:solidFill>
                  <a:srgbClr val="6E6E6E"/>
                </a:solidFill>
                <a:latin typeface="Montserrat"/>
              </a:rPr>
              <a:t>4 CASE RESTO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713232"/>
            <a:ext cx="11183112" cy="10972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02920" y="932688"/>
            <a:ext cx="11155680" cy="8229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4000" b="1" i="0">
                <a:solidFill>
                  <a:srgbClr val="101010"/>
                </a:solidFill>
                <a:latin typeface="Montserrat"/>
              </a:rPr>
              <a:t>Peran &amp; Status · 4 Studi Kasus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" y="1874519"/>
            <a:ext cx="11183112" cy="10972"/>
          </a:xfrm>
          <a:prstGeom prst="rect">
            <a:avLst/>
          </a:prstGeom>
          <a:solidFill>
            <a:srgbClr val="10101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502920" y="2194560"/>
            <a:ext cx="11183112" cy="914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502920" y="2194560"/>
            <a:ext cx="73152" cy="914400"/>
          </a:xfrm>
          <a:prstGeom prst="rect">
            <a:avLst/>
          </a:prstGeom>
          <a:solidFill>
            <a:srgbClr val="10101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822960" y="2286000"/>
            <a:ext cx="3840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600" b="1" i="0">
                <a:solidFill>
                  <a:srgbClr val="101010"/>
                </a:solidFill>
                <a:latin typeface="Montserrat"/>
              </a:rPr>
              <a:t>PLATARAN BANDUNG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46320" y="2313432"/>
            <a:ext cx="6766560" cy="6858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250" b="0" i="0">
                <a:solidFill>
                  <a:srgbClr val="101010"/>
                </a:solidFill>
                <a:latin typeface="Segoe UI"/>
              </a:rPr>
              <a:t>Fine dining · Nusantara premium sebagai status &amp; modal budaya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02920" y="3218688"/>
            <a:ext cx="11183112" cy="914400"/>
          </a:xfrm>
          <a:prstGeom prst="rect">
            <a:avLst/>
          </a:prstGeom>
          <a:solidFill>
            <a:srgbClr val="F6F6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502920" y="3218688"/>
            <a:ext cx="73152" cy="914400"/>
          </a:xfrm>
          <a:prstGeom prst="rect">
            <a:avLst/>
          </a:prstGeom>
          <a:solidFill>
            <a:srgbClr val="10101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822960" y="3310128"/>
            <a:ext cx="3840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600" b="1" i="0">
                <a:solidFill>
                  <a:srgbClr val="101010"/>
                </a:solidFill>
                <a:latin typeface="Montserrat"/>
              </a:rPr>
              <a:t>MERAMBAH RASA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46320" y="3337560"/>
            <a:ext cx="6766560" cy="6858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250" b="0" i="0">
                <a:solidFill>
                  <a:srgbClr val="101010"/>
                </a:solidFill>
                <a:latin typeface="Segoe UI"/>
              </a:rPr>
              <a:t>Nusantara modern · storytelling, sharing, “perjalanan rasa”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02920" y="4242816"/>
            <a:ext cx="11183112" cy="914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502920" y="4242816"/>
            <a:ext cx="73152" cy="914400"/>
          </a:xfrm>
          <a:prstGeom prst="rect">
            <a:avLst/>
          </a:prstGeom>
          <a:solidFill>
            <a:srgbClr val="10101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822960" y="4334256"/>
            <a:ext cx="3840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600" b="1" i="0">
                <a:solidFill>
                  <a:srgbClr val="101010"/>
                </a:solidFill>
                <a:latin typeface="Montserrat"/>
              </a:rPr>
              <a:t>REMPHA DI TENGGARA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846320" y="4361688"/>
            <a:ext cx="6766560" cy="6858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250" b="0" i="0">
                <a:solidFill>
                  <a:srgbClr val="101010"/>
                </a:solidFill>
                <a:latin typeface="Segoe UI"/>
              </a:rPr>
              <a:t>Fusion Asia Tenggara · hidden gem, nuansa Gen Z &amp; Milenial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02920" y="5266944"/>
            <a:ext cx="11183112" cy="914400"/>
          </a:xfrm>
          <a:prstGeom prst="rect">
            <a:avLst/>
          </a:prstGeom>
          <a:solidFill>
            <a:srgbClr val="F6F6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502920" y="5266944"/>
            <a:ext cx="73152" cy="914400"/>
          </a:xfrm>
          <a:prstGeom prst="rect">
            <a:avLst/>
          </a:prstGeom>
          <a:solidFill>
            <a:srgbClr val="10101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822960" y="5358384"/>
            <a:ext cx="3840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600" b="1" i="0">
                <a:solidFill>
                  <a:srgbClr val="101010"/>
                </a:solidFill>
                <a:latin typeface="Montserrat"/>
              </a:rPr>
              <a:t>GODA NUSANTARA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846320" y="5385816"/>
            <a:ext cx="6766560" cy="6858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250" b="0" i="0">
                <a:solidFill>
                  <a:srgbClr val="101010"/>
                </a:solidFill>
                <a:latin typeface="Segoe UI"/>
              </a:rPr>
              <a:t>Kasual · prasmanan lauk · makanan nyaman sehari-hari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02920" y="6381750"/>
            <a:ext cx="11183112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850" b="0" i="0" dirty="0" err="1">
                <a:solidFill>
                  <a:srgbClr val="6E6E6E"/>
                </a:solidFill>
                <a:latin typeface="Segoe UI"/>
              </a:rPr>
              <a:t>Semua</a:t>
            </a:r>
            <a:r>
              <a:rPr sz="850" b="0" i="0" dirty="0">
                <a:solidFill>
                  <a:srgbClr val="6E6E6E"/>
                </a:solidFill>
                <a:latin typeface="Segoe UI"/>
              </a:rPr>
              <a:t> “Nusantara”, </a:t>
            </a:r>
            <a:r>
              <a:rPr sz="850" b="0" i="0" dirty="0" err="1">
                <a:solidFill>
                  <a:srgbClr val="6E6E6E"/>
                </a:solidFill>
                <a:latin typeface="Segoe UI"/>
              </a:rPr>
              <a:t>tapi</a:t>
            </a:r>
            <a:r>
              <a:rPr sz="850" b="0" i="0" dirty="0">
                <a:solidFill>
                  <a:srgbClr val="6E6E6E"/>
                </a:solidFill>
                <a:latin typeface="Segoe UI"/>
              </a:rPr>
              <a:t> masing-masing </a:t>
            </a:r>
            <a:r>
              <a:rPr sz="850" b="0" i="0" dirty="0" err="1">
                <a:solidFill>
                  <a:srgbClr val="6E6E6E"/>
                </a:solidFill>
                <a:latin typeface="Segoe UI"/>
              </a:rPr>
              <a:t>menguasai</a:t>
            </a:r>
            <a:r>
              <a:rPr sz="850" b="0" i="0" dirty="0">
                <a:solidFill>
                  <a:srgbClr val="6E6E6E"/>
                </a:solidFill>
                <a:latin typeface="Segoe UI"/>
              </a:rPr>
              <a:t> </a:t>
            </a:r>
            <a:r>
              <a:rPr sz="850" b="0" i="0" dirty="0" err="1">
                <a:solidFill>
                  <a:srgbClr val="6E6E6E"/>
                </a:solidFill>
                <a:latin typeface="Segoe UI"/>
              </a:rPr>
              <a:t>posisi</a:t>
            </a:r>
            <a:r>
              <a:rPr sz="850" b="0" i="0" dirty="0">
                <a:solidFill>
                  <a:srgbClr val="6E6E6E"/>
                </a:solidFill>
                <a:latin typeface="Segoe UI"/>
              </a:rPr>
              <a:t> </a:t>
            </a:r>
            <a:r>
              <a:rPr sz="850" b="0" i="0" dirty="0" err="1">
                <a:solidFill>
                  <a:srgbClr val="6E6E6E"/>
                </a:solidFill>
                <a:latin typeface="Segoe UI"/>
              </a:rPr>
              <a:t>emosional</a:t>
            </a:r>
            <a:r>
              <a:rPr sz="850" b="0" i="0" dirty="0">
                <a:solidFill>
                  <a:srgbClr val="6E6E6E"/>
                </a:solidFill>
                <a:latin typeface="Segoe UI"/>
              </a:rPr>
              <a:t> &amp; status yang </a:t>
            </a:r>
            <a:r>
              <a:rPr sz="850" b="0" i="0" dirty="0" err="1">
                <a:solidFill>
                  <a:srgbClr val="6E6E6E"/>
                </a:solidFill>
                <a:latin typeface="Segoe UI"/>
              </a:rPr>
              <a:t>berbeda</a:t>
            </a:r>
            <a:r>
              <a:rPr sz="850" b="0" i="0" dirty="0">
                <a:solidFill>
                  <a:srgbClr val="6E6E6E"/>
                </a:solidFill>
                <a:latin typeface="Segoe UI"/>
              </a:rPr>
              <a:t> · </a:t>
            </a:r>
            <a:r>
              <a:rPr sz="850" b="0" i="0" dirty="0" err="1">
                <a:solidFill>
                  <a:srgbClr val="6E6E6E"/>
                </a:solidFill>
                <a:latin typeface="Segoe UI"/>
              </a:rPr>
              <a:t>dipetakan</a:t>
            </a:r>
            <a:r>
              <a:rPr sz="850" b="0" i="0" dirty="0">
                <a:solidFill>
                  <a:srgbClr val="6E6E6E"/>
                </a:solidFill>
                <a:latin typeface="Segoe UI"/>
              </a:rPr>
              <a:t> </a:t>
            </a:r>
            <a:r>
              <a:rPr sz="850" b="0" i="0" dirty="0" err="1">
                <a:solidFill>
                  <a:srgbClr val="6E6E6E"/>
                </a:solidFill>
                <a:latin typeface="Segoe UI"/>
              </a:rPr>
              <a:t>lewat</a:t>
            </a:r>
            <a:r>
              <a:rPr sz="850" b="0" i="0" dirty="0">
                <a:solidFill>
                  <a:srgbClr val="6E6E6E"/>
                </a:solidFill>
                <a:latin typeface="Segoe UI"/>
              </a:rPr>
              <a:t> persona.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01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prep_ar_platara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02920" y="384048"/>
            <a:ext cx="1115568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100" b="1" i="0">
                <a:solidFill>
                  <a:srgbClr val="E8E8E8"/>
                </a:solidFill>
                <a:latin typeface="Montserrat"/>
              </a:rPr>
              <a:t>CASE 01 · RISET AUDIENS · SCENE RESTO NUSANTARA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3749039"/>
            <a:ext cx="11155680" cy="10972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400" b="1" i="0">
                <a:solidFill>
                  <a:srgbClr val="FFFFFF"/>
                </a:solidFill>
                <a:latin typeface="Montserrat"/>
              </a:rPr>
              <a:t>Plataran Bandung</a:t>
            </a:r>
          </a:p>
        </p:txBody>
      </p:sp>
      <p:sp>
        <p:nvSpPr>
          <p:cNvPr id="6" name="Rectangle 5"/>
          <p:cNvSpPr/>
          <p:nvPr/>
        </p:nvSpPr>
        <p:spPr>
          <a:xfrm>
            <a:off x="502920" y="5074920"/>
            <a:ext cx="11183112" cy="1828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502920" y="5230368"/>
            <a:ext cx="11155680" cy="5486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500" b="0" i="0">
                <a:solidFill>
                  <a:srgbClr val="FFFFFF"/>
                </a:solidFill>
                <a:latin typeface="Segoe UI"/>
              </a:rPr>
              <a:t>Nusantara premium sebagai </a:t>
            </a:r>
            <a:r>
              <a:rPr sz="1500" b="1" i="0">
                <a:solidFill>
                  <a:srgbClr val="FFFFFF"/>
                </a:solidFill>
                <a:latin typeface="Segoe UI"/>
              </a:rPr>
              <a:t>Status &amp; Modal Budaya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5806440"/>
            <a:ext cx="1115568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100" b="0" i="0">
                <a:solidFill>
                  <a:srgbClr val="CFCFCF"/>
                </a:solidFill>
                <a:latin typeface="Segoe UI"/>
              </a:rPr>
              <a:t>Masakan Indonesia fine dining sebagai simbol selera, kesuksesan, dan kecanggihan budaya.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3" name="TextBox 2"/>
          <p:cNvSpPr txBox="1"/>
          <p:nvPr/>
        </p:nvSpPr>
        <p:spPr>
          <a:xfrm>
            <a:off x="502920" y="384048"/>
            <a:ext cx="896112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 i="0">
                <a:solidFill>
                  <a:srgbClr val="6E6E6E"/>
                </a:solidFill>
                <a:latin typeface="Montserrat"/>
              </a:rPr>
              <a:t>CASE 01 · RISET AUDIENS · SCENE RESTO NUSANTARA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79" y="402336"/>
            <a:ext cx="3730752" cy="15388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lang="en-ID" sz="1000" b="1" i="0" dirty="0" err="1">
                <a:solidFill>
                  <a:srgbClr val="101010"/>
                </a:solidFill>
                <a:latin typeface="Montserrat"/>
              </a:rPr>
              <a:t>Studi</a:t>
            </a:r>
            <a:r>
              <a:rPr lang="en-ID" sz="1000" b="1" i="0" dirty="0">
                <a:solidFill>
                  <a:srgbClr val="101010"/>
                </a:solidFill>
                <a:latin typeface="Montserrat"/>
              </a:rPr>
              <a:t> </a:t>
            </a:r>
            <a:r>
              <a:rPr lang="en-ID" sz="1000" b="1" i="0" dirty="0" err="1">
                <a:solidFill>
                  <a:srgbClr val="101010"/>
                </a:solidFill>
                <a:latin typeface="Montserrat"/>
              </a:rPr>
              <a:t>Kasus</a:t>
            </a:r>
            <a:endParaRPr sz="1000" b="1" i="0" dirty="0">
              <a:solidFill>
                <a:srgbClr val="6E6E6E"/>
              </a:solidFill>
              <a:latin typeface="Montserra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02920" y="713232"/>
            <a:ext cx="11183112" cy="10972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02920" y="932688"/>
            <a:ext cx="11155680" cy="61555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4000" b="1" i="0" dirty="0" err="1">
                <a:solidFill>
                  <a:srgbClr val="101010"/>
                </a:solidFill>
                <a:latin typeface="Montserrat"/>
              </a:rPr>
              <a:t>Plataran</a:t>
            </a:r>
            <a:r>
              <a:rPr sz="4000" b="1" i="0" dirty="0">
                <a:solidFill>
                  <a:srgbClr val="101010"/>
                </a:solidFill>
                <a:latin typeface="Montserrat"/>
              </a:rPr>
              <a:t> Bandung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" y="1874519"/>
            <a:ext cx="11183112" cy="10972"/>
          </a:xfrm>
          <a:prstGeom prst="rect">
            <a:avLst/>
          </a:prstGeom>
          <a:solidFill>
            <a:srgbClr val="10101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02920" y="2240280"/>
            <a:ext cx="11155680" cy="10058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2400" b="1" i="0">
                <a:solidFill>
                  <a:srgbClr val="101010"/>
                </a:solidFill>
                <a:latin typeface="Montserrat"/>
              </a:rPr>
              <a:t>Nusantara premium sebagai Status &amp; Modal Budaya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89204" y="2807208"/>
            <a:ext cx="111556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500" b="0" i="0" dirty="0" err="1">
                <a:solidFill>
                  <a:srgbClr val="101010"/>
                </a:solidFill>
                <a:latin typeface="Segoe UI"/>
              </a:rPr>
              <a:t>Masakan</a:t>
            </a:r>
            <a:r>
              <a:rPr sz="1500" b="0" i="0" dirty="0">
                <a:solidFill>
                  <a:srgbClr val="101010"/>
                </a:solidFill>
                <a:latin typeface="Segoe UI"/>
              </a:rPr>
              <a:t> Indonesia fine dining </a:t>
            </a:r>
            <a:r>
              <a:rPr sz="1500" b="0" i="0" dirty="0" err="1">
                <a:solidFill>
                  <a:srgbClr val="101010"/>
                </a:solidFill>
                <a:latin typeface="Segoe UI"/>
              </a:rPr>
              <a:t>sebagai</a:t>
            </a:r>
            <a:r>
              <a:rPr sz="1500" b="0" i="0" dirty="0">
                <a:solidFill>
                  <a:srgbClr val="101010"/>
                </a:solidFill>
                <a:latin typeface="Segoe UI"/>
              </a:rPr>
              <a:t> </a:t>
            </a:r>
            <a:r>
              <a:rPr sz="1500" b="0" i="0" dirty="0" err="1">
                <a:solidFill>
                  <a:srgbClr val="101010"/>
                </a:solidFill>
                <a:latin typeface="Segoe UI"/>
              </a:rPr>
              <a:t>simbol</a:t>
            </a:r>
            <a:r>
              <a:rPr sz="1500" b="0" i="0" dirty="0">
                <a:solidFill>
                  <a:srgbClr val="101010"/>
                </a:solidFill>
                <a:latin typeface="Segoe UI"/>
              </a:rPr>
              <a:t> </a:t>
            </a:r>
            <a:r>
              <a:rPr sz="1500" b="0" i="0" dirty="0" err="1">
                <a:solidFill>
                  <a:srgbClr val="101010"/>
                </a:solidFill>
                <a:latin typeface="Segoe UI"/>
              </a:rPr>
              <a:t>selera</a:t>
            </a:r>
            <a:r>
              <a:rPr sz="1500" b="0" i="0" dirty="0">
                <a:solidFill>
                  <a:srgbClr val="101010"/>
                </a:solidFill>
                <a:latin typeface="Segoe UI"/>
              </a:rPr>
              <a:t>, </a:t>
            </a:r>
            <a:r>
              <a:rPr sz="1500" b="0" i="0" dirty="0" err="1">
                <a:solidFill>
                  <a:srgbClr val="101010"/>
                </a:solidFill>
                <a:latin typeface="Segoe UI"/>
              </a:rPr>
              <a:t>kesuksesan</a:t>
            </a:r>
            <a:r>
              <a:rPr sz="1500" b="0" i="0" dirty="0">
                <a:solidFill>
                  <a:srgbClr val="101010"/>
                </a:solidFill>
                <a:latin typeface="Segoe UI"/>
              </a:rPr>
              <a:t>, dan </a:t>
            </a:r>
            <a:r>
              <a:rPr sz="1500" b="0" i="0" dirty="0" err="1">
                <a:solidFill>
                  <a:srgbClr val="101010"/>
                </a:solidFill>
                <a:latin typeface="Segoe UI"/>
              </a:rPr>
              <a:t>kecanggihan</a:t>
            </a:r>
            <a:r>
              <a:rPr sz="1500" b="0" i="0" dirty="0">
                <a:solidFill>
                  <a:srgbClr val="101010"/>
                </a:solidFill>
                <a:latin typeface="Segoe UI"/>
              </a:rPr>
              <a:t> </a:t>
            </a:r>
            <a:r>
              <a:rPr sz="1500" b="0" i="0" dirty="0" err="1">
                <a:solidFill>
                  <a:srgbClr val="101010"/>
                </a:solidFill>
                <a:latin typeface="Segoe UI"/>
              </a:rPr>
              <a:t>budaya</a:t>
            </a:r>
            <a:r>
              <a:rPr sz="1500" b="0" i="0" dirty="0">
                <a:solidFill>
                  <a:srgbClr val="101010"/>
                </a:solidFill>
                <a:latin typeface="Segoe UI"/>
              </a:rPr>
              <a:t>.</a:t>
            </a:r>
          </a:p>
        </p:txBody>
      </p:sp>
      <p:sp>
        <p:nvSpPr>
          <p:cNvPr id="10" name="Rectangle 9"/>
          <p:cNvSpPr/>
          <p:nvPr/>
        </p:nvSpPr>
        <p:spPr>
          <a:xfrm>
            <a:off x="489204" y="3851454"/>
            <a:ext cx="11183112" cy="10972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502920" y="4180638"/>
            <a:ext cx="201168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 i="0" dirty="0">
                <a:solidFill>
                  <a:srgbClr val="6E6E6E"/>
                </a:solidFill>
                <a:latin typeface="Montserrat"/>
              </a:rPr>
              <a:t>Emotional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651760" y="4144062"/>
            <a:ext cx="905256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6000"/>
              </a:lnSpc>
            </a:pPr>
            <a:r>
              <a:rPr sz="1300" b="0" i="0">
                <a:solidFill>
                  <a:srgbClr val="101010"/>
                </a:solidFill>
                <a:latin typeface="Segoe UI"/>
              </a:rPr>
              <a:t>Bangga, canggih, warisan-sebagai-kemewahan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4839006"/>
            <a:ext cx="201168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 i="0">
                <a:solidFill>
                  <a:srgbClr val="6E6E6E"/>
                </a:solidFill>
                <a:latin typeface="Montserrat"/>
              </a:rPr>
              <a:t>Status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651760" y="4802430"/>
            <a:ext cx="905256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6000"/>
              </a:lnSpc>
            </a:pPr>
            <a:r>
              <a:rPr sz="1300" b="0" i="0">
                <a:solidFill>
                  <a:srgbClr val="101010"/>
                </a:solidFill>
                <a:latin typeface="Segoe UI"/>
              </a:rPr>
              <a:t>Tinggi · makan di sini = “saya berhasil, dan saya paham budaya”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2920" y="5497374"/>
            <a:ext cx="201168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 i="0">
                <a:solidFill>
                  <a:srgbClr val="6E6E6E"/>
                </a:solidFill>
                <a:latin typeface="Montserrat"/>
              </a:rPr>
              <a:t>Best fit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651760" y="5460798"/>
            <a:ext cx="905256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6000"/>
              </a:lnSpc>
            </a:pPr>
            <a:r>
              <a:rPr sz="1300" b="0" i="0">
                <a:solidFill>
                  <a:srgbClr val="101010"/>
                </a:solidFill>
                <a:latin typeface="Segoe UI"/>
              </a:rPr>
              <a:t>Boomers (nyaman + status) + Milenial/Gen Z (modal budaya + acara spesial)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-34671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384048"/>
            <a:ext cx="896112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 i="0">
                <a:solidFill>
                  <a:srgbClr val="6E6E6E"/>
                </a:solidFill>
                <a:latin typeface="Montserrat"/>
              </a:rPr>
              <a:t>CASE 01 · PERSONA 01 · AUDIENCE RESEARCH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79" y="402336"/>
            <a:ext cx="3730752" cy="15388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lang="en-ID" sz="1000" b="1" i="0" dirty="0" err="1">
                <a:solidFill>
                  <a:srgbClr val="101010"/>
                </a:solidFill>
                <a:latin typeface="Montserrat"/>
              </a:rPr>
              <a:t>Plataran</a:t>
            </a:r>
            <a:r>
              <a:rPr lang="en-ID" sz="1000" b="1" i="0" dirty="0">
                <a:solidFill>
                  <a:srgbClr val="101010"/>
                </a:solidFill>
                <a:latin typeface="Montserrat"/>
              </a:rPr>
              <a:t> Bandung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713232"/>
            <a:ext cx="11183112" cy="10972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02920" y="932688"/>
            <a:ext cx="11155680" cy="8229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4000" b="1" i="0">
                <a:solidFill>
                  <a:srgbClr val="101010"/>
                </a:solidFill>
                <a:latin typeface="Montserrat"/>
              </a:rPr>
              <a:t>Established Urban Elite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" y="1874519"/>
            <a:ext cx="11183112" cy="10972"/>
          </a:xfrm>
          <a:prstGeom prst="rect">
            <a:avLst/>
          </a:prstGeom>
          <a:solidFill>
            <a:srgbClr val="10101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02920" y="2148840"/>
            <a:ext cx="1115568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250" b="1" i="0">
                <a:solidFill>
                  <a:srgbClr val="6E6E6E"/>
                </a:solidFill>
                <a:latin typeface="Montserrat"/>
              </a:rPr>
              <a:t>Persona 1 · Boomers / older Gen X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2651760"/>
            <a:ext cx="11183112" cy="9144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502920" y="2926080"/>
            <a:ext cx="23774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 i="0">
                <a:solidFill>
                  <a:srgbClr val="6E6E6E"/>
                </a:solidFill>
                <a:latin typeface="Montserrat"/>
              </a:rPr>
              <a:t>Usia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017520" y="2889504"/>
            <a:ext cx="877824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6000"/>
              </a:lnSpc>
            </a:pPr>
            <a:r>
              <a:rPr sz="1300" b="0" i="0">
                <a:solidFill>
                  <a:srgbClr val="101010"/>
                </a:solidFill>
                <a:latin typeface="Segoe UI"/>
              </a:rPr>
              <a:t>45-65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3463749"/>
            <a:ext cx="23774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 i="0" dirty="0">
                <a:solidFill>
                  <a:srgbClr val="6E6E6E"/>
                </a:solidFill>
                <a:latin typeface="Montserrat"/>
              </a:rPr>
              <a:t>Peran &amp; status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017520" y="3427173"/>
            <a:ext cx="877824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6000"/>
              </a:lnSpc>
            </a:pPr>
            <a:r>
              <a:rPr sz="1300" b="0" i="0">
                <a:solidFill>
                  <a:srgbClr val="101010"/>
                </a:solidFill>
                <a:latin typeface="Segoe UI"/>
              </a:rPr>
              <a:t>Pemilik bisnis, eksekutif senior, profesional · gaya hidup kelas atas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4037994"/>
            <a:ext cx="23774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 i="0">
                <a:solidFill>
                  <a:srgbClr val="6E6E6E"/>
                </a:solidFill>
                <a:latin typeface="Montserrat"/>
              </a:rPr>
              <a:t>Gaya hidup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017520" y="4001418"/>
            <a:ext cx="877824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6000"/>
              </a:lnSpc>
            </a:pPr>
            <a:r>
              <a:rPr sz="1300" b="0" i="0">
                <a:solidFill>
                  <a:srgbClr val="101010"/>
                </a:solidFill>
                <a:latin typeface="Segoe UI"/>
              </a:rPr>
              <a:t>Mal kelas atas, hotel, golf, makan malam bisnis, perayaan keluarga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2920" y="4544568"/>
            <a:ext cx="23774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 i="0" dirty="0" err="1">
                <a:solidFill>
                  <a:srgbClr val="6E6E6E"/>
                </a:solidFill>
                <a:latin typeface="Montserrat"/>
              </a:rPr>
              <a:t>Dorongan</a:t>
            </a:r>
            <a:r>
              <a:rPr sz="1000" b="1" i="0" dirty="0">
                <a:solidFill>
                  <a:srgbClr val="6E6E6E"/>
                </a:solidFill>
                <a:latin typeface="Montserrat"/>
              </a:rPr>
              <a:t> </a:t>
            </a:r>
            <a:r>
              <a:rPr sz="1000" b="1" i="0" dirty="0" err="1">
                <a:solidFill>
                  <a:srgbClr val="6E6E6E"/>
                </a:solidFill>
                <a:latin typeface="Montserrat"/>
              </a:rPr>
              <a:t>memilih</a:t>
            </a:r>
            <a:endParaRPr sz="1000" b="1" i="0" dirty="0">
              <a:solidFill>
                <a:srgbClr val="6E6E6E"/>
              </a:solidFill>
              <a:latin typeface="Montserra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017520" y="4507992"/>
            <a:ext cx="877824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6000"/>
              </a:lnSpc>
            </a:pPr>
            <a:r>
              <a:rPr sz="1300" b="1" i="0">
                <a:solidFill>
                  <a:srgbClr val="101010"/>
                </a:solidFill>
                <a:latin typeface="Segoe UI"/>
              </a:rPr>
              <a:t>Nyaman + status</a:t>
            </a:r>
            <a:r>
              <a:rPr sz="1300" b="0" i="0">
                <a:solidFill>
                  <a:srgbClr val="101010"/>
                </a:solidFill>
                <a:latin typeface="Segoe UI"/>
              </a:rPr>
              <a:t>: rasa Indonesia yang familiar di lingkungan halus, aman, dan prestisius · menjamu klien, acara keluarga, makan malam penting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2920" y="5340096"/>
            <a:ext cx="23774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 i="0">
                <a:solidFill>
                  <a:srgbClr val="6E6E6E"/>
                </a:solidFill>
                <a:latin typeface="Montserrat"/>
              </a:rPr>
              <a:t>Kecenderungan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017520" y="5303520"/>
            <a:ext cx="877824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6000"/>
              </a:lnSpc>
            </a:pPr>
            <a:r>
              <a:rPr sz="1300" b="0" i="0" dirty="0" err="1">
                <a:solidFill>
                  <a:srgbClr val="101010"/>
                </a:solidFill>
                <a:latin typeface="Segoe UI"/>
              </a:rPr>
              <a:t>Memilih</a:t>
            </a:r>
            <a:r>
              <a:rPr sz="1300" b="0" i="0" dirty="0">
                <a:solidFill>
                  <a:srgbClr val="101010"/>
                </a:solidFill>
                <a:latin typeface="Segoe UI"/>
              </a:rPr>
              <a:t> yang </a:t>
            </a:r>
            <a:r>
              <a:rPr sz="1300" b="0" i="0" dirty="0" err="1">
                <a:solidFill>
                  <a:srgbClr val="101010"/>
                </a:solidFill>
                <a:latin typeface="Segoe UI"/>
              </a:rPr>
              <a:t>bereputasi</a:t>
            </a:r>
            <a:r>
              <a:rPr sz="1300" b="0" i="0" dirty="0">
                <a:solidFill>
                  <a:srgbClr val="101010"/>
                </a:solidFill>
                <a:latin typeface="Segoe UI"/>
              </a:rPr>
              <a:t>, </a:t>
            </a:r>
            <a:r>
              <a:rPr sz="1300" b="0" i="0" dirty="0" err="1">
                <a:solidFill>
                  <a:srgbClr val="101010"/>
                </a:solidFill>
                <a:latin typeface="Segoe UI"/>
              </a:rPr>
              <a:t>elegan</a:t>
            </a:r>
            <a:r>
              <a:rPr sz="1300" b="0" i="0" dirty="0">
                <a:solidFill>
                  <a:srgbClr val="101010"/>
                </a:solidFill>
                <a:latin typeface="Segoe UI"/>
              </a:rPr>
              <a:t>, </a:t>
            </a:r>
            <a:r>
              <a:rPr sz="1300" b="0" i="0" dirty="0" err="1">
                <a:solidFill>
                  <a:srgbClr val="101010"/>
                </a:solidFill>
                <a:latin typeface="Segoe UI"/>
              </a:rPr>
              <a:t>layanan</a:t>
            </a:r>
            <a:r>
              <a:rPr sz="1300" b="0" i="0" dirty="0">
                <a:solidFill>
                  <a:srgbClr val="101010"/>
                </a:solidFill>
                <a:latin typeface="Segoe UI"/>
              </a:rPr>
              <a:t> </a:t>
            </a:r>
            <a:r>
              <a:rPr sz="1300" b="0" i="0" dirty="0" err="1">
                <a:solidFill>
                  <a:srgbClr val="101010"/>
                </a:solidFill>
                <a:latin typeface="Segoe UI"/>
              </a:rPr>
              <a:t>konsisten</a:t>
            </a:r>
            <a:r>
              <a:rPr sz="1300" b="0" i="0" dirty="0">
                <a:solidFill>
                  <a:srgbClr val="101010"/>
                </a:solidFill>
                <a:latin typeface="Segoe UI"/>
              </a:rPr>
              <a:t> · </a:t>
            </a:r>
            <a:r>
              <a:rPr sz="1300" b="0" i="0" dirty="0" err="1">
                <a:solidFill>
                  <a:srgbClr val="101010"/>
                </a:solidFill>
                <a:latin typeface="Segoe UI"/>
              </a:rPr>
              <a:t>sinyal</a:t>
            </a:r>
            <a:r>
              <a:rPr sz="1300" b="0" i="0" dirty="0">
                <a:solidFill>
                  <a:srgbClr val="101010"/>
                </a:solidFill>
                <a:latin typeface="Segoe UI"/>
              </a:rPr>
              <a:t>: “</a:t>
            </a:r>
            <a:r>
              <a:rPr sz="1300" b="0" i="0" dirty="0" err="1">
                <a:solidFill>
                  <a:srgbClr val="101010"/>
                </a:solidFill>
                <a:latin typeface="Segoe UI"/>
              </a:rPr>
              <a:t>saya</a:t>
            </a:r>
            <a:r>
              <a:rPr sz="1300" b="0" i="0" dirty="0">
                <a:solidFill>
                  <a:srgbClr val="101010"/>
                </a:solidFill>
                <a:latin typeface="Segoe UI"/>
              </a:rPr>
              <a:t> </a:t>
            </a:r>
            <a:r>
              <a:rPr sz="1300" b="0" i="0" dirty="0" err="1">
                <a:solidFill>
                  <a:srgbClr val="101010"/>
                </a:solidFill>
                <a:latin typeface="Segoe UI"/>
              </a:rPr>
              <a:t>paham</a:t>
            </a:r>
            <a:r>
              <a:rPr sz="1300" b="0" i="0" dirty="0">
                <a:solidFill>
                  <a:srgbClr val="101010"/>
                </a:solidFill>
                <a:latin typeface="Segoe UI"/>
              </a:rPr>
              <a:t> </a:t>
            </a:r>
            <a:r>
              <a:rPr sz="1300" b="0" i="0" dirty="0" err="1">
                <a:solidFill>
                  <a:srgbClr val="101010"/>
                </a:solidFill>
                <a:latin typeface="Segoe UI"/>
              </a:rPr>
              <a:t>makanan</a:t>
            </a:r>
            <a:r>
              <a:rPr sz="1300" b="0" i="0" dirty="0">
                <a:solidFill>
                  <a:srgbClr val="101010"/>
                </a:solidFill>
                <a:latin typeface="Segoe UI"/>
              </a:rPr>
              <a:t> </a:t>
            </a:r>
            <a:r>
              <a:rPr sz="1300" b="0" i="0" dirty="0" err="1">
                <a:solidFill>
                  <a:srgbClr val="101010"/>
                </a:solidFill>
                <a:latin typeface="Segoe UI"/>
              </a:rPr>
              <a:t>bagus</a:t>
            </a:r>
            <a:r>
              <a:rPr sz="1300" b="0" i="0" dirty="0">
                <a:solidFill>
                  <a:srgbClr val="101010"/>
                </a:solidFill>
                <a:latin typeface="Segoe UI"/>
              </a:rPr>
              <a:t>, </a:t>
            </a:r>
            <a:r>
              <a:rPr sz="1300" b="0" i="0" dirty="0" err="1">
                <a:solidFill>
                  <a:srgbClr val="101010"/>
                </a:solidFill>
                <a:latin typeface="Segoe UI"/>
              </a:rPr>
              <a:t>saya</a:t>
            </a:r>
            <a:r>
              <a:rPr sz="1300" b="0" i="0" dirty="0">
                <a:solidFill>
                  <a:srgbClr val="101010"/>
                </a:solidFill>
                <a:latin typeface="Segoe UI"/>
              </a:rPr>
              <a:t> </a:t>
            </a:r>
            <a:r>
              <a:rPr sz="1300" b="0" i="0" dirty="0" err="1">
                <a:solidFill>
                  <a:srgbClr val="101010"/>
                </a:solidFill>
                <a:latin typeface="Segoe UI"/>
              </a:rPr>
              <a:t>mampu</a:t>
            </a:r>
            <a:r>
              <a:rPr sz="1300" b="0" i="0" dirty="0">
                <a:solidFill>
                  <a:srgbClr val="101010"/>
                </a:solidFill>
                <a:latin typeface="Segoe UI"/>
              </a:rPr>
              <a:t>, </a:t>
            </a:r>
            <a:r>
              <a:rPr sz="1300" b="0" i="0" dirty="0" err="1">
                <a:solidFill>
                  <a:srgbClr val="101010"/>
                </a:solidFill>
                <a:latin typeface="Segoe UI"/>
              </a:rPr>
              <a:t>saya</a:t>
            </a:r>
            <a:r>
              <a:rPr sz="1300" b="0" i="0" dirty="0">
                <a:solidFill>
                  <a:srgbClr val="101010"/>
                </a:solidFill>
                <a:latin typeface="Segoe UI"/>
              </a:rPr>
              <a:t> </a:t>
            </a:r>
            <a:r>
              <a:rPr sz="1300" b="0" i="0" dirty="0" err="1">
                <a:solidFill>
                  <a:srgbClr val="101010"/>
                </a:solidFill>
                <a:latin typeface="Segoe UI"/>
              </a:rPr>
              <a:t>menghormati</a:t>
            </a:r>
            <a:r>
              <a:rPr sz="1300" b="0" i="0" dirty="0">
                <a:solidFill>
                  <a:srgbClr val="101010"/>
                </a:solidFill>
                <a:latin typeface="Segoe UI"/>
              </a:rPr>
              <a:t> </a:t>
            </a:r>
            <a:r>
              <a:rPr sz="1300" b="0" i="0" dirty="0" err="1">
                <a:solidFill>
                  <a:srgbClr val="101010"/>
                </a:solidFill>
                <a:latin typeface="Segoe UI"/>
              </a:rPr>
              <a:t>budaya</a:t>
            </a:r>
            <a:r>
              <a:rPr sz="1300" b="0" i="0" dirty="0">
                <a:solidFill>
                  <a:srgbClr val="101010"/>
                </a:solidFill>
                <a:latin typeface="Segoe UI"/>
              </a:rPr>
              <a:t>” · media: Instagram </a:t>
            </a:r>
            <a:r>
              <a:rPr sz="1300" b="0" i="0" dirty="0" err="1">
                <a:solidFill>
                  <a:srgbClr val="101010"/>
                </a:solidFill>
                <a:latin typeface="Segoe UI"/>
              </a:rPr>
              <a:t>kurasi</a:t>
            </a:r>
            <a:r>
              <a:rPr sz="1300" b="0" i="0" dirty="0">
                <a:solidFill>
                  <a:srgbClr val="101010"/>
                </a:solidFill>
                <a:latin typeface="Segoe UI"/>
              </a:rPr>
              <a:t>, </a:t>
            </a:r>
            <a:r>
              <a:rPr sz="1300" b="0" i="0" dirty="0" err="1">
                <a:solidFill>
                  <a:srgbClr val="101010"/>
                </a:solidFill>
                <a:latin typeface="Segoe UI"/>
              </a:rPr>
              <a:t>grup</a:t>
            </a:r>
            <a:r>
              <a:rPr sz="1300" b="0" i="0" dirty="0">
                <a:solidFill>
                  <a:srgbClr val="101010"/>
                </a:solidFill>
                <a:latin typeface="Segoe UI"/>
              </a:rPr>
              <a:t> WA, </a:t>
            </a:r>
            <a:r>
              <a:rPr sz="1300" b="0" i="0" dirty="0" err="1">
                <a:solidFill>
                  <a:srgbClr val="101010"/>
                </a:solidFill>
                <a:latin typeface="Segoe UI"/>
              </a:rPr>
              <a:t>gethok</a:t>
            </a:r>
            <a:r>
              <a:rPr sz="1300" b="0" i="0" dirty="0">
                <a:solidFill>
                  <a:srgbClr val="101010"/>
                </a:solidFill>
                <a:latin typeface="Segoe UI"/>
              </a:rPr>
              <a:t> </a:t>
            </a:r>
            <a:r>
              <a:rPr sz="1300" b="0" i="0" dirty="0" err="1">
                <a:solidFill>
                  <a:srgbClr val="101010"/>
                </a:solidFill>
                <a:latin typeface="Segoe UI"/>
              </a:rPr>
              <a:t>tular</a:t>
            </a:r>
            <a:r>
              <a:rPr sz="1300" b="0" i="0" dirty="0">
                <a:solidFill>
                  <a:srgbClr val="101010"/>
                </a:solidFill>
                <a:latin typeface="Segoe UI"/>
              </a:rPr>
              <a:t> </a:t>
            </a:r>
            <a:r>
              <a:rPr sz="1300" b="0" i="0" dirty="0" err="1">
                <a:solidFill>
                  <a:srgbClr val="101010"/>
                </a:solidFill>
                <a:latin typeface="Segoe UI"/>
              </a:rPr>
              <a:t>kalangan</a:t>
            </a:r>
            <a:r>
              <a:rPr sz="1300" b="0" i="0" dirty="0">
                <a:solidFill>
                  <a:srgbClr val="101010"/>
                </a:solidFill>
                <a:latin typeface="Segoe UI"/>
              </a:rPr>
              <a:t> elite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384048"/>
            <a:ext cx="896112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 i="0">
                <a:solidFill>
                  <a:srgbClr val="6E6E6E"/>
                </a:solidFill>
                <a:latin typeface="Montserrat"/>
              </a:rPr>
              <a:t>CASE 01 · PERSONA 02 · AUDIENCE RESEARCH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79" y="402336"/>
            <a:ext cx="3730752" cy="15388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lang="en-ID" sz="1000" b="1" i="0" dirty="0" err="1">
                <a:solidFill>
                  <a:srgbClr val="101010"/>
                </a:solidFill>
                <a:latin typeface="Montserrat"/>
              </a:rPr>
              <a:t>Plataran</a:t>
            </a:r>
            <a:r>
              <a:rPr lang="en-ID" sz="1000" b="1" i="0" dirty="0">
                <a:solidFill>
                  <a:srgbClr val="101010"/>
                </a:solidFill>
                <a:latin typeface="Montserrat"/>
              </a:rPr>
              <a:t> Bandung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713232"/>
            <a:ext cx="11183112" cy="10972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02920" y="932688"/>
            <a:ext cx="11155680" cy="8229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4000" b="1" i="0">
                <a:solidFill>
                  <a:srgbClr val="101010"/>
                </a:solidFill>
                <a:latin typeface="Montserrat"/>
              </a:rPr>
              <a:t>Cultured Young Professional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" y="1874519"/>
            <a:ext cx="11183112" cy="10972"/>
          </a:xfrm>
          <a:prstGeom prst="rect">
            <a:avLst/>
          </a:prstGeom>
          <a:solidFill>
            <a:srgbClr val="10101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02920" y="2148840"/>
            <a:ext cx="1115568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250" b="1" i="0">
                <a:solidFill>
                  <a:srgbClr val="6E6E6E"/>
                </a:solidFill>
                <a:latin typeface="Montserrat"/>
              </a:rPr>
              <a:t>Persona 2 · Millennial / older Gen Z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2651760"/>
            <a:ext cx="11183112" cy="9144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502920" y="2926080"/>
            <a:ext cx="23774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 i="0">
                <a:solidFill>
                  <a:srgbClr val="6E6E6E"/>
                </a:solidFill>
                <a:latin typeface="Montserrat"/>
              </a:rPr>
              <a:t>Usia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017520" y="2889504"/>
            <a:ext cx="877824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6000"/>
              </a:lnSpc>
            </a:pPr>
            <a:r>
              <a:rPr sz="1300" b="0" i="0">
                <a:solidFill>
                  <a:srgbClr val="101010"/>
                </a:solidFill>
                <a:latin typeface="Segoe UI"/>
              </a:rPr>
              <a:t>25-40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3355847"/>
            <a:ext cx="23774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 i="0">
                <a:solidFill>
                  <a:srgbClr val="6E6E6E"/>
                </a:solidFill>
                <a:latin typeface="Montserrat"/>
              </a:rPr>
              <a:t>Peran &amp; status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017520" y="3319271"/>
            <a:ext cx="877824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6000"/>
              </a:lnSpc>
            </a:pPr>
            <a:r>
              <a:rPr sz="1300" b="0" i="0">
                <a:solidFill>
                  <a:srgbClr val="101010"/>
                </a:solidFill>
                <a:latin typeface="Segoe UI"/>
              </a:rPr>
              <a:t>Korporat madya-senior, kreator berpenghasilan baik, wirausaha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3867913"/>
            <a:ext cx="23774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 i="0" dirty="0">
                <a:solidFill>
                  <a:srgbClr val="6E6E6E"/>
                </a:solidFill>
                <a:latin typeface="Montserrat"/>
              </a:rPr>
              <a:t>Gaya </a:t>
            </a:r>
            <a:r>
              <a:rPr sz="1000" b="1" i="0" dirty="0" err="1">
                <a:solidFill>
                  <a:srgbClr val="6E6E6E"/>
                </a:solidFill>
                <a:latin typeface="Montserrat"/>
              </a:rPr>
              <a:t>hidup</a:t>
            </a:r>
            <a:endParaRPr sz="1000" b="1" i="0" dirty="0">
              <a:solidFill>
                <a:srgbClr val="6E6E6E"/>
              </a:solidFill>
              <a:latin typeface="Montserra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017520" y="3831337"/>
            <a:ext cx="877824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6000"/>
              </a:lnSpc>
            </a:pPr>
            <a:r>
              <a:rPr sz="1300" b="0" i="0">
                <a:solidFill>
                  <a:srgbClr val="101010"/>
                </a:solidFill>
                <a:latin typeface="Segoe UI"/>
              </a:rPr>
              <a:t>Travel, kafe premium, desain, budaya, pengalaman Instagrammable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2920" y="4430268"/>
            <a:ext cx="23774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 i="0" dirty="0" err="1">
                <a:solidFill>
                  <a:srgbClr val="6E6E6E"/>
                </a:solidFill>
                <a:latin typeface="Montserrat"/>
              </a:rPr>
              <a:t>Dorongan</a:t>
            </a:r>
            <a:r>
              <a:rPr sz="1000" b="1" i="0" dirty="0">
                <a:solidFill>
                  <a:srgbClr val="6E6E6E"/>
                </a:solidFill>
                <a:latin typeface="Montserrat"/>
              </a:rPr>
              <a:t> </a:t>
            </a:r>
            <a:r>
              <a:rPr sz="1000" b="1" i="0" dirty="0" err="1">
                <a:solidFill>
                  <a:srgbClr val="6E6E6E"/>
                </a:solidFill>
                <a:latin typeface="Montserrat"/>
              </a:rPr>
              <a:t>memilih</a:t>
            </a:r>
            <a:endParaRPr sz="1000" b="1" i="0" dirty="0">
              <a:solidFill>
                <a:srgbClr val="6E6E6E"/>
              </a:solidFill>
              <a:latin typeface="Montserra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017520" y="4393692"/>
            <a:ext cx="877824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6000"/>
              </a:lnSpc>
            </a:pPr>
            <a:r>
              <a:rPr sz="1300" b="1" i="0">
                <a:solidFill>
                  <a:srgbClr val="101010"/>
                </a:solidFill>
                <a:latin typeface="Segoe UI"/>
              </a:rPr>
              <a:t>Nostalgia + modal budaya</a:t>
            </a:r>
            <a:r>
              <a:rPr sz="1300" b="0" i="0">
                <a:solidFill>
                  <a:srgbClr val="101010"/>
                </a:solidFill>
                <a:latin typeface="Segoe UI"/>
              </a:rPr>
              <a:t>: ingin memahami dan memamerkan masakan Indonesia yang halus · untuk kencan, acara spesial, konten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2920" y="5158359"/>
            <a:ext cx="23774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 i="0" dirty="0" err="1">
                <a:solidFill>
                  <a:srgbClr val="6E6E6E"/>
                </a:solidFill>
                <a:latin typeface="Montserrat"/>
              </a:rPr>
              <a:t>Kecenderungan</a:t>
            </a:r>
            <a:endParaRPr sz="1000" b="1" i="0" dirty="0">
              <a:solidFill>
                <a:srgbClr val="6E6E6E"/>
              </a:solidFill>
              <a:latin typeface="Montserrat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017520" y="5121783"/>
            <a:ext cx="877824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6000"/>
              </a:lnSpc>
            </a:pPr>
            <a:r>
              <a:rPr sz="1300" b="0" i="0">
                <a:solidFill>
                  <a:srgbClr val="101010"/>
                </a:solidFill>
                <a:latin typeface="Segoe UI"/>
              </a:rPr>
              <a:t>Mencari cerita di balik hidangan, presentasi, keindahan foto · sinyal: “saya modern tapi berakar” · media: IG Reels, TikTok, blog kuliner, What’s New / IDN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01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prep_ar_merambah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02920" y="384048"/>
            <a:ext cx="1115568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100" b="1" i="0">
                <a:solidFill>
                  <a:srgbClr val="E8E8E8"/>
                </a:solidFill>
                <a:latin typeface="Montserrat"/>
              </a:rPr>
              <a:t>CASE 02 · RISET AUDIENS · SCENE RESTO NUSANTARA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3749039"/>
            <a:ext cx="11155680" cy="10972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400" b="1" i="0" dirty="0" err="1">
                <a:solidFill>
                  <a:srgbClr val="FFFFFF"/>
                </a:solidFill>
                <a:latin typeface="Montserrat"/>
              </a:rPr>
              <a:t>Merambah</a:t>
            </a:r>
            <a:r>
              <a:rPr sz="5400" b="1" i="0" dirty="0">
                <a:solidFill>
                  <a:srgbClr val="FFFFFF"/>
                </a:solidFill>
                <a:latin typeface="Montserrat"/>
              </a:rPr>
              <a:t> Rasa</a:t>
            </a:r>
          </a:p>
        </p:txBody>
      </p:sp>
      <p:sp>
        <p:nvSpPr>
          <p:cNvPr id="6" name="Rectangle 5"/>
          <p:cNvSpPr/>
          <p:nvPr/>
        </p:nvSpPr>
        <p:spPr>
          <a:xfrm>
            <a:off x="502920" y="5074920"/>
            <a:ext cx="11183112" cy="1828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502920" y="5230368"/>
            <a:ext cx="11155680" cy="5486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500" b="0" i="0">
                <a:solidFill>
                  <a:srgbClr val="FFFFFF"/>
                </a:solidFill>
                <a:latin typeface="Segoe UI"/>
              </a:rPr>
              <a:t>Nusantara sebagai </a:t>
            </a:r>
            <a:r>
              <a:rPr sz="1500" b="1" i="0">
                <a:solidFill>
                  <a:srgbClr val="FFFFFF"/>
                </a:solidFill>
                <a:latin typeface="Segoe UI"/>
              </a:rPr>
              <a:t>Perjalanan &amp; Cerita Bersama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5806440"/>
            <a:ext cx="1115568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100" b="0" i="0">
                <a:solidFill>
                  <a:srgbClr val="CFCFCF"/>
                </a:solidFill>
                <a:latin typeface="Segoe UI"/>
              </a:rPr>
              <a:t>Masakan Indonesia modern sebagai eksplorasi bersama atas daerah dan cerita, dirancang untuk pengalaman kelompok dan ikatan emosional.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2087</Words>
  <Application>Microsoft Office PowerPoint</Application>
  <PresentationFormat>Widescreen</PresentationFormat>
  <Paragraphs>252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Montserrat</vt:lpstr>
      <vt:lpstr>Segoe UI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/>
  <cp:keywords/>
  <dc:description>generated using python-pptx</dc:description>
  <cp:lastModifiedBy>Bil Bilhaqy</cp:lastModifiedBy>
  <cp:revision>6</cp:revision>
  <dcterms:created xsi:type="dcterms:W3CDTF">2013-01-27T09:14:16Z</dcterms:created>
  <dcterms:modified xsi:type="dcterms:W3CDTF">2026-09-09T11:12:24Z</dcterms:modified>
  <cp:category/>
</cp:coreProperties>
</file>