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502920"/>
            <a:ext cx="100584" cy="1005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731520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E8E8E8"/>
                </a:solidFill>
                <a:latin typeface="Montserrat"/>
              </a:rPr>
              <a:t>SAVOIR · SN RESTO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1828800"/>
            <a:ext cx="109728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E8E8E8"/>
                </a:solidFill>
                <a:latin typeface="Montserrat"/>
              </a:rPr>
              <a:t>MILESTONE · BRAND STRATEGY · SCOPE 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240280"/>
            <a:ext cx="11338560" cy="1463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000" b="1" i="0">
                <a:solidFill>
                  <a:srgbClr val="FFFFFF"/>
                </a:solidFill>
                <a:latin typeface="Montserrat"/>
              </a:rPr>
              <a:t>Brand Strategy SN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3794760"/>
            <a:ext cx="1115568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2200" b="0" i="0">
                <a:solidFill>
                  <a:srgbClr val="FFFFFF"/>
                </a:solidFill>
                <a:latin typeface="Segoe UI"/>
              </a:rPr>
              <a:t>Konsep besar: </a:t>
            </a:r>
            <a:r>
              <a:rPr sz="2200" b="1" i="0">
                <a:solidFill>
                  <a:srgbClr val="FFFFFF"/>
                </a:solidFill>
                <a:latin typeface="Segoe UI"/>
              </a:rPr>
              <a:t>Mengkurasi · Menghidangkan · Menyambut Kembali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5074920"/>
            <a:ext cx="11183112" cy="13716"/>
          </a:xfrm>
          <a:prstGeom prst="rect">
            <a:avLst/>
          </a:prstGeom>
          <a:solidFill>
            <a:srgbClr val="5555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02920" y="5257800"/>
            <a:ext cx="1115568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0" i="0">
                <a:solidFill>
                  <a:srgbClr val="ADADAD"/>
                </a:solidFill>
                <a:latin typeface="Segoe UI"/>
              </a:rPr>
              <a:t>Positioning · Essence · Archetype · Brand Voice · Communication Pillars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5943600"/>
            <a:ext cx="1115568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50" b="0" i="0">
                <a:solidFill>
                  <a:srgbClr val="9A9A9A"/>
                </a:solidFill>
                <a:latin typeface="Segoe UI"/>
              </a:rPr>
              <a:t>Draft strategi · Sep 2026 · beberapa bagian menunggu validasi klien, HR &amp; Operational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4 PILAR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101010"/>
                </a:solidFill>
                <a:latin typeface="Montserrat"/>
              </a:rPr>
              <a:t>Communication Pillars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240280"/>
            <a:ext cx="82296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85216" y="2240280"/>
            <a:ext cx="11100816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14400" y="2350008"/>
            <a:ext cx="21031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01010"/>
                </a:solidFill>
                <a:latin typeface="Montserrat"/>
              </a:rPr>
              <a:t>01 · Rasa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2331720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6E6E6E"/>
                </a:solidFill>
                <a:latin typeface="Montserrat"/>
              </a:rPr>
              <a:t>“Dua Jalur”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2331720"/>
            <a:ext cx="53035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Cerita menu: yang dikenal diangkat derajatnya, yang eksplorasi diperkenalkan (asal daerah, proses, rasa).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3264408"/>
            <a:ext cx="82296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85216" y="3264408"/>
            <a:ext cx="11100816" cy="9144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4400" y="3374136"/>
            <a:ext cx="21031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01010"/>
                </a:solidFill>
                <a:latin typeface="Montserrat"/>
              </a:rPr>
              <a:t>02 · Karya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3355848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6E6E6E"/>
                </a:solidFill>
                <a:latin typeface="Montserrat"/>
              </a:rPr>
              <a:t>“Dinding Berganti”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3355848"/>
            <a:ext cx="53035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Profil seniman lokal kontemporer, proses kurasi, karya baru; ruang untuk komunitas seni.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4288536"/>
            <a:ext cx="82296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85216" y="4288536"/>
            <a:ext cx="11100816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14400" y="4398264"/>
            <a:ext cx="21031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01010"/>
                </a:solidFill>
                <a:latin typeface="Montserrat"/>
              </a:rPr>
              <a:t>03 · Layanan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91840" y="4379976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6E6E6E"/>
                </a:solidFill>
                <a:latin typeface="Montserrat"/>
              </a:rPr>
              <a:t>“Cara Kami Menghormati”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09360" y="4379976"/>
            <a:ext cx="53035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Host area, detail layanan, tamu yang kembali, standar hotel yang hangat dan presisi.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5312664"/>
            <a:ext cx="82296" cy="9144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85216" y="5312664"/>
            <a:ext cx="11100816" cy="914400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14400" y="5422392"/>
            <a:ext cx="21031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01010"/>
                </a:solidFill>
                <a:latin typeface="Montserrat"/>
              </a:rPr>
              <a:t>04 · Ruang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91840" y="5404104"/>
            <a:ext cx="2743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6E6E6E"/>
                </a:solidFill>
                <a:latin typeface="Montserrat"/>
              </a:rPr>
              <a:t>“Alasan Kembali”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5404104"/>
            <a:ext cx="53035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Rotasi galeri, menu musiman, acara (artist talk, private dining) sebagai alasan berkunjung lagi.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6E6E6E"/>
                </a:solidFill>
                <a:latin typeface="Segoe UI"/>
              </a:rPr>
              <a:t>Empat pilar ini yang menurun ke konten: sosial media, menu story, aktivasi, dan komunikasi internal tim.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E8E8E8"/>
                </a:solidFill>
                <a:latin typeface="Montserrat"/>
              </a:rPr>
              <a:t>BRAND STRATEGY · CATATAN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E8E8E8"/>
                </a:solidFill>
                <a:latin typeface="Montserrat"/>
              </a:rPr>
              <a:t>SEBELUM FINAL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FFFFFF"/>
                </a:solidFill>
                <a:latin typeface="Montserrat"/>
              </a:rPr>
              <a:t>Yang Perlu Divalidasi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4444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267712"/>
            <a:ext cx="365760" cy="2926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02920" y="2258568"/>
            <a:ext cx="3657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101010"/>
                </a:solidFill>
                <a:latin typeface="Montserrat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249424"/>
            <a:ext cx="10561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Segoe UI"/>
              </a:rPr>
              <a:t>Host area &amp; familiarity</a:t>
            </a:r>
            <a:r>
              <a:rPr sz="1250" b="0" i="0">
                <a:solidFill>
                  <a:srgbClr val="FFFFFF"/>
                </a:solidFill>
                <a:latin typeface="Segoe UI"/>
              </a:rPr>
              <a:t> — skema layanan per area dengan host tetap perlu diuji bersama HR &amp; Operational (beban kerja, rotasi, standar pelatihan).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" y="3108960"/>
            <a:ext cx="365760" cy="2926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02920" y="3099816"/>
            <a:ext cx="3657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101010"/>
                </a:solidFill>
                <a:latin typeface="Montserrat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3090672"/>
            <a:ext cx="10561320" cy="2166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 i="0" dirty="0" err="1">
                <a:solidFill>
                  <a:srgbClr val="FFFFFF"/>
                </a:solidFill>
                <a:latin typeface="Segoe UI"/>
              </a:rPr>
              <a:t>perlu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diselaraskan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dengan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guideline visual &amp; logo yang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sedang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direvisi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tim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visual.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3950208"/>
            <a:ext cx="365760" cy="2926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2920" y="3941063"/>
            <a:ext cx="3657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101010"/>
                </a:solidFill>
                <a:latin typeface="Montserrat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31920"/>
            <a:ext cx="10561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FFFFFF"/>
                </a:solidFill>
                <a:latin typeface="Segoe UI"/>
              </a:rPr>
              <a:t>Komposisi menu 50/50</a:t>
            </a:r>
            <a:r>
              <a:rPr sz="1250" b="0" i="0">
                <a:solidFill>
                  <a:srgbClr val="FFFFFF"/>
                </a:solidFill>
                <a:latin typeface="Segoe UI"/>
              </a:rPr>
              <a:t> — proporsi dikenal vs eksplorasi diuji ke calon tamu Market A (rasa, harga, keberanian coba).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4791456"/>
            <a:ext cx="365760" cy="2926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02920" y="4782312"/>
            <a:ext cx="365760" cy="2926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00" b="1" i="0">
                <a:solidFill>
                  <a:srgbClr val="101010"/>
                </a:solidFill>
                <a:latin typeface="Montserrat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4773168"/>
            <a:ext cx="10561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 dirty="0">
                <a:solidFill>
                  <a:srgbClr val="FFFFFF"/>
                </a:solidFill>
                <a:latin typeface="Segoe UI"/>
              </a:rPr>
              <a:t>Harga &amp; occasion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—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keputusan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tier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harga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dan occasion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pertama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(business dinner / family premium /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makan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malam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harian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spesial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)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menunggu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arahan</a:t>
            </a:r>
            <a:r>
              <a:rPr sz="1250" b="0" i="0" dirty="0">
                <a:solidFill>
                  <a:srgbClr val="FFFFFF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FFFFFF"/>
                </a:solidFill>
                <a:latin typeface="Segoe UI"/>
              </a:rPr>
              <a:t>klien</a:t>
            </a:r>
            <a:r>
              <a:rPr sz="1250" b="0" i="0">
                <a:solidFill>
                  <a:srgbClr val="FFFFFF"/>
                </a:solidFill>
                <a:latin typeface="Segoe UI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E8E8E8"/>
                </a:solidFill>
                <a:latin typeface="Segoe UI"/>
              </a:rPr>
              <a:t>Setelah validasi, dokumen ini siap menjadi dasar brand guideline &amp; marketing strategy (milestone berikutnya).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BAB PEMBUKA · KONDISI RESTO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>
                <a:solidFill>
                  <a:srgbClr val="101010"/>
                </a:solidFill>
                <a:latin typeface="Montserrat"/>
              </a:rPr>
              <a:t>Resto Kondisi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8600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a · Visual Identity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240280"/>
            <a:ext cx="873252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Concept: </a:t>
            </a:r>
            <a:r>
              <a:rPr sz="1300" b="1">
                <a:solidFill>
                  <a:srgbClr val="101010"/>
                </a:solidFill>
                <a:latin typeface="Segoe UI"/>
              </a:rPr>
              <a:t>TBD</a:t>
            </a:r>
            <a:r>
              <a:rPr sz="1300" b="0">
                <a:solidFill>
                  <a:srgbClr val="101010"/>
                </a:solidFill>
                <a:latin typeface="Segoe UI"/>
              </a:rPr>
              <a:t> (menunggu arahan klien)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24612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b · Arsitek &amp; Interior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3200400"/>
            <a:ext cx="873252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Western Minimalis Modern</a:t>
            </a:r>
            <a:r>
              <a:rPr sz="1300" b="0">
                <a:solidFill>
                  <a:srgbClr val="101010"/>
                </a:solidFill>
                <a:latin typeface="Segoe UI"/>
              </a:rPr>
              <a:t> · belum homey, mengarah ke lounge (lihat catatan Unsync)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420624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c · Product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80" y="4160520"/>
            <a:ext cx="873252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1">
                <a:solidFill>
                  <a:srgbClr val="101010"/>
                </a:solidFill>
                <a:latin typeface="Segoe UI"/>
              </a:rPr>
              <a:t>Nusantara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5166359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d · Location &amp; Environment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80" y="5120640"/>
            <a:ext cx="873252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Resto street · studio foto · boutique · outlet · kantor · school sport center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>
                <a:solidFill>
                  <a:srgbClr val="6E6E6E"/>
                </a:solidFill>
                <a:latin typeface="Segoe UI"/>
              </a:rPr>
              <a:t>Bab pembuka: kondisi yang sudah terkunci sebelum strategi brand disusun · jadi titik awal ideasi konsep besar.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BAB PEMBUKA · CATATAN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>
                <a:solidFill>
                  <a:srgbClr val="6E6E6E"/>
                </a:solidFill>
                <a:latin typeface="Montserrat"/>
              </a:rPr>
              <a:t>UNSYNC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>
                <a:solidFill>
                  <a:srgbClr val="101010"/>
                </a:solidFill>
                <a:latin typeface="Montserrat"/>
              </a:rPr>
              <a:t>Unsync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8600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b.1 · Not so homie, but lounge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2240280"/>
            <a:ext cx="8732520" cy="2148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0" dirty="0" err="1">
                <a:solidFill>
                  <a:srgbClr val="101010"/>
                </a:solidFill>
                <a:latin typeface="Segoe UI"/>
              </a:rPr>
              <a:t>Ruangnya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sengaja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nggak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dibikin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seperti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rumah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tapi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dirty="0" err="1">
                <a:solidFill>
                  <a:srgbClr val="101010"/>
                </a:solidFill>
                <a:latin typeface="Segoe UI"/>
              </a:rPr>
              <a:t>nyaman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seperti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dirty="0">
                <a:solidFill>
                  <a:srgbClr val="101010"/>
                </a:solidFill>
                <a:latin typeface="Segoe UI"/>
              </a:rPr>
              <a:t>lounge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33756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>
                <a:solidFill>
                  <a:srgbClr val="6E6E6E"/>
                </a:solidFill>
                <a:latin typeface="Montserrat"/>
              </a:rPr>
              <a:t>b.2 · Its modern, not so Nusantara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3291840"/>
            <a:ext cx="8732520" cy="2148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0" dirty="0">
                <a:solidFill>
                  <a:srgbClr val="101010"/>
                </a:solidFill>
                <a:latin typeface="Segoe UI"/>
              </a:rPr>
              <a:t>Bahasa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arsitektur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&amp; interior </a:t>
            </a:r>
            <a:r>
              <a:rPr sz="1300" b="1" dirty="0">
                <a:solidFill>
                  <a:srgbClr val="101010"/>
                </a:solidFill>
                <a:latin typeface="Segoe UI"/>
              </a:rPr>
              <a:t>modern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;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identitas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dirty="0">
                <a:solidFill>
                  <a:srgbClr val="101010"/>
                </a:solidFill>
                <a:latin typeface="Segoe UI"/>
              </a:rPr>
              <a:t>Nusantara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dirty="0" err="1">
                <a:solidFill>
                  <a:srgbClr val="101010"/>
                </a:solidFill>
                <a:latin typeface="Segoe UI"/>
              </a:rPr>
              <a:t>belum</a:t>
            </a:r>
            <a:r>
              <a:rPr sz="1300" b="1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1" dirty="0" err="1">
                <a:solidFill>
                  <a:srgbClr val="101010"/>
                </a:solidFill>
                <a:latin typeface="Segoe UI"/>
              </a:rPr>
              <a:t>terbaca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dari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101010"/>
                </a:solidFill>
                <a:latin typeface="Segoe UI"/>
              </a:rPr>
              <a:t>ruang</a:t>
            </a:r>
            <a:r>
              <a:rPr sz="1300" b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4480560"/>
            <a:ext cx="11183112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101010"/>
                </a:solidFill>
                <a:latin typeface="Segoe UI"/>
              </a:rPr>
              <a:t>Artinya: identitas Nusantara akan dibawa lewat elemen lain (kurasi karya, menu, cara melayani), bukan dari bangunan.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50" b="0">
                <a:solidFill>
                  <a:srgbClr val="6E6E6E"/>
                </a:solidFill>
                <a:latin typeface="Segoe UI"/>
              </a:rPr>
              <a:t>Catatan kondisi · bukan rekomendasi desain · jadi dasar ideasi konsep besar brand.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DASAR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REKAP RISET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101010"/>
                </a:solidFill>
                <a:latin typeface="Montserrat"/>
              </a:rPr>
              <a:t>Dari Riset ke Strategi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40280"/>
            <a:ext cx="2286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6E6E6E"/>
                </a:solidFill>
                <a:latin typeface="Montserrat"/>
              </a:rPr>
              <a:t>Pasar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79" y="2194560"/>
            <a:ext cx="8732520" cy="554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0" i="0">
                <a:solidFill>
                  <a:srgbClr val="101010"/>
                </a:solidFill>
                <a:latin typeface="Segoe UI"/>
              </a:rPr>
              <a:t>9 resto Nusantara modern dalam radius 4 km; gameplay beda-beda: status (Plataran), kolab chef (Dailah), hangout (Rempha), kasual (Goda).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282696"/>
            <a:ext cx="2286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6E6E6E"/>
                </a:solidFill>
                <a:latin typeface="Montserrat"/>
              </a:rPr>
              <a:t>Audiens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79" y="3236976"/>
            <a:ext cx="8732520" cy="554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0" i="0" dirty="0">
                <a:solidFill>
                  <a:srgbClr val="101010"/>
                </a:solidFill>
                <a:latin typeface="Segoe UI"/>
              </a:rPr>
              <a:t>Urban Boomers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sampai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 Alpha: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dorongan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psikologis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nyaman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memori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cerita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; concern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sehat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ikut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 di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tiap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0" i="0" dirty="0" err="1">
                <a:solidFill>
                  <a:srgbClr val="101010"/>
                </a:solidFill>
                <a:latin typeface="Segoe UI"/>
              </a:rPr>
              <a:t>generasi</a:t>
            </a:r>
            <a:r>
              <a:rPr sz="1600" b="0" i="0" dirty="0">
                <a:solidFill>
                  <a:srgbClr val="101010"/>
                </a:solidFill>
                <a:latin typeface="Segoe UI"/>
              </a:rPr>
              <a:t>; persona per resto </a:t>
            </a:r>
            <a:r>
              <a:rPr lang="en-US" sz="1600" b="0" i="0" dirty="0" err="1">
                <a:solidFill>
                  <a:srgbClr val="101010"/>
                </a:solidFill>
                <a:latin typeface="Segoe UI"/>
              </a:rPr>
              <a:t>cukup</a:t>
            </a:r>
            <a:r>
              <a:rPr lang="en-US" sz="16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600" b="0" i="0" dirty="0" err="1">
                <a:solidFill>
                  <a:srgbClr val="101010"/>
                </a:solidFill>
                <a:latin typeface="Segoe UI"/>
              </a:rPr>
              <a:t>kuat</a:t>
            </a:r>
            <a:r>
              <a:rPr lang="en-US" sz="1600" b="0" i="0" dirty="0">
                <a:solidFill>
                  <a:srgbClr val="101010"/>
                </a:solidFill>
                <a:latin typeface="Segoe UI"/>
              </a:rPr>
              <a:t>.</a:t>
            </a:r>
            <a:endParaRPr sz="1600" b="0" i="0" dirty="0">
              <a:solidFill>
                <a:srgbClr val="101010"/>
              </a:solidFill>
              <a:latin typeface="Segoe U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920" y="4370832"/>
            <a:ext cx="2286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 dirty="0" err="1">
                <a:solidFill>
                  <a:srgbClr val="6E6E6E"/>
                </a:solidFill>
                <a:latin typeface="Montserrat"/>
              </a:rPr>
              <a:t>Aset</a:t>
            </a:r>
            <a:r>
              <a:rPr sz="1600" b="1" i="0" dirty="0">
                <a:solidFill>
                  <a:srgbClr val="6E6E6E"/>
                </a:solidFill>
                <a:latin typeface="Montserrat"/>
              </a:rPr>
              <a:t> SN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79" y="4325112"/>
            <a:ext cx="8732520" cy="554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1" i="0" dirty="0">
                <a:solidFill>
                  <a:srgbClr val="101010"/>
                </a:solidFill>
                <a:latin typeface="Segoe UI"/>
              </a:rPr>
              <a:t>Interior modern (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homie) · art Nusantara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kontemporer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rotasi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·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layanan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presisi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· menu 50%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dikenal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+ 50%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eksplorasi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·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nama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SN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kanvas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600" b="1" i="0" dirty="0" err="1">
                <a:solidFill>
                  <a:srgbClr val="101010"/>
                </a:solidFill>
                <a:latin typeface="Segoe UI"/>
              </a:rPr>
              <a:t>kosong</a:t>
            </a:r>
            <a:r>
              <a:rPr sz="1600" b="1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6E6E6E"/>
                </a:solidFill>
                <a:latin typeface="Segoe UI"/>
              </a:rPr>
              <a:t>Dasar: Competitor Mapping (26 slide) &amp; Riset Audiens (24 slide) · milestone Discover &amp; Research.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KONSEP BESAR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3 KATA KERJA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38899" y="1126414"/>
            <a:ext cx="9804947" cy="4280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800" b="1" i="0" dirty="0" err="1">
                <a:solidFill>
                  <a:srgbClr val="101010"/>
                </a:solidFill>
                <a:latin typeface="Montserrat"/>
              </a:rPr>
              <a:t>Mengkurasi</a:t>
            </a:r>
            <a:r>
              <a:rPr sz="2800" b="1" i="0" dirty="0">
                <a:solidFill>
                  <a:srgbClr val="101010"/>
                </a:solidFill>
                <a:latin typeface="Montserrat"/>
              </a:rPr>
              <a:t> · </a:t>
            </a:r>
            <a:r>
              <a:rPr sz="2800" b="1" i="0" dirty="0" err="1">
                <a:solidFill>
                  <a:srgbClr val="101010"/>
                </a:solidFill>
                <a:latin typeface="Montserrat"/>
              </a:rPr>
              <a:t>Menghidangkan</a:t>
            </a:r>
            <a:r>
              <a:rPr sz="2800" b="1" i="0" dirty="0">
                <a:solidFill>
                  <a:srgbClr val="101010"/>
                </a:solidFill>
                <a:latin typeface="Montserrat"/>
              </a:rPr>
              <a:t> · </a:t>
            </a:r>
            <a:r>
              <a:rPr sz="2800" b="1" i="0" dirty="0" err="1">
                <a:solidFill>
                  <a:srgbClr val="101010"/>
                </a:solidFill>
                <a:latin typeface="Montserrat"/>
              </a:rPr>
              <a:t>Menyambut</a:t>
            </a:r>
            <a:r>
              <a:rPr sz="2800" b="1" i="0" dirty="0">
                <a:solidFill>
                  <a:srgbClr val="101010"/>
                </a:solidFill>
                <a:latin typeface="Montserrat"/>
              </a:rPr>
              <a:t> Kembali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377440"/>
            <a:ext cx="3602736" cy="3017520"/>
          </a:xfrm>
          <a:prstGeom prst="rect">
            <a:avLst/>
          </a:prstGeom>
          <a:noFill/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02920" y="2377440"/>
            <a:ext cx="3602736" cy="64008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633472"/>
            <a:ext cx="3054096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300" b="1" i="0">
                <a:solidFill>
                  <a:srgbClr val="101010"/>
                </a:solidFill>
                <a:latin typeface="Montserrat"/>
              </a:rPr>
              <a:t>Mengkurasi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246120"/>
            <a:ext cx="3054096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 i="0">
                <a:solidFill>
                  <a:srgbClr val="6E6E6E"/>
                </a:solidFill>
                <a:latin typeface="Montserrat"/>
              </a:rPr>
              <a:t>Rasa &amp; karya diseleksi dengan standar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931920"/>
            <a:ext cx="3054096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Menu dua jalur (dikenal + eksplorasi) dan seniman yang dipajang lewat kurasi, bukan sekadar daftar.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88536" y="2377440"/>
            <a:ext cx="3602736" cy="3017520"/>
          </a:xfrm>
          <a:prstGeom prst="rect">
            <a:avLst/>
          </a:prstGeom>
          <a:noFill/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288536" y="2377440"/>
            <a:ext cx="3602736" cy="64008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62855" y="2633472"/>
            <a:ext cx="3054096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300" b="1" i="0">
                <a:solidFill>
                  <a:srgbClr val="101010"/>
                </a:solidFill>
                <a:latin typeface="Montserrat"/>
              </a:rPr>
              <a:t>Menghidangkan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62855" y="3246120"/>
            <a:ext cx="3054096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 i="0">
                <a:solidFill>
                  <a:srgbClr val="6E6E6E"/>
                </a:solidFill>
                <a:latin typeface="Montserrat"/>
              </a:rPr>
              <a:t>Disajikan dengan presisi yang rendah hati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62855" y="3931920"/>
            <a:ext cx="3054096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Standar tinggi ala hotel butik; hangat artinya manusiawi dan tulus, bukan homie dan bukan kaku.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74152" y="2377440"/>
            <a:ext cx="3602736" cy="3017520"/>
          </a:xfrm>
          <a:prstGeom prst="rect">
            <a:avLst/>
          </a:prstGeom>
          <a:noFill/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074152" y="2377440"/>
            <a:ext cx="3602736" cy="64008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348472" y="2633472"/>
            <a:ext cx="3054096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300" b="1" i="0">
                <a:solidFill>
                  <a:srgbClr val="101010"/>
                </a:solidFill>
                <a:latin typeface="Montserrat"/>
              </a:rPr>
              <a:t>Menyambut Kembali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8472" y="3404382"/>
            <a:ext cx="3054096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 i="0" dirty="0" err="1">
                <a:solidFill>
                  <a:srgbClr val="6E6E6E"/>
                </a:solidFill>
                <a:latin typeface="Montserrat"/>
              </a:rPr>
              <a:t>Tamu</a:t>
            </a:r>
            <a:r>
              <a:rPr sz="1200" b="1" i="0" dirty="0">
                <a:solidFill>
                  <a:srgbClr val="6E6E6E"/>
                </a:solidFill>
                <a:latin typeface="Montserrat"/>
              </a:rPr>
              <a:t> yang </a:t>
            </a:r>
            <a:r>
              <a:rPr sz="1200" b="1" i="0" dirty="0" err="1">
                <a:solidFill>
                  <a:srgbClr val="6E6E6E"/>
                </a:solidFill>
                <a:latin typeface="Montserrat"/>
              </a:rPr>
              <a:t>balik</a:t>
            </a:r>
            <a:r>
              <a:rPr sz="12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200" b="1" i="0" dirty="0" err="1">
                <a:solidFill>
                  <a:srgbClr val="6E6E6E"/>
                </a:solidFill>
                <a:latin typeface="Montserrat"/>
              </a:rPr>
              <a:t>diperlakukan</a:t>
            </a:r>
            <a:r>
              <a:rPr sz="1200" b="1" i="0" dirty="0">
                <a:solidFill>
                  <a:srgbClr val="6E6E6E"/>
                </a:solidFill>
                <a:latin typeface="Montserrat"/>
              </a:rPr>
              <a:t> </a:t>
            </a:r>
            <a:r>
              <a:rPr sz="1200" b="1" i="0" dirty="0" err="1">
                <a:solidFill>
                  <a:srgbClr val="6E6E6E"/>
                </a:solidFill>
                <a:latin typeface="Montserrat"/>
              </a:rPr>
              <a:t>sebagai</a:t>
            </a:r>
            <a:r>
              <a:rPr sz="1200" b="1" i="0" dirty="0">
                <a:solidFill>
                  <a:srgbClr val="6E6E6E"/>
                </a:solidFill>
                <a:latin typeface="Montserrat"/>
              </a:rPr>
              <a:t> orang yang </a:t>
            </a:r>
            <a:r>
              <a:rPr sz="1200" b="1" i="0" dirty="0" err="1">
                <a:solidFill>
                  <a:srgbClr val="6E6E6E"/>
                </a:solidFill>
                <a:latin typeface="Montserrat"/>
              </a:rPr>
              <a:t>dikenal</a:t>
            </a:r>
            <a:endParaRPr sz="120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48472" y="3931920"/>
            <a:ext cx="3054096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Rotasi karya dan rasa memberi alasan baru datang; host area mengenal tamu tetap (perlu validasi Ops).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6E6E6E"/>
                </a:solidFill>
                <a:latin typeface="Segoe UI"/>
              </a:rPr>
              <a:t>Ketiga kata kerja jadi payung semua keputusan: ruang, menu, seni, layanan, sampai cara bicara.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POSITIONING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101010"/>
                </a:solidFill>
                <a:latin typeface="Montserrat"/>
              </a:rPr>
              <a:t>Positioning &amp; Value Proposition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194560"/>
            <a:ext cx="11183112" cy="1371600"/>
          </a:xfrm>
          <a:prstGeom prst="rect">
            <a:avLst/>
          </a:prstGeom>
          <a:solidFill>
            <a:srgbClr val="F6F6F6"/>
          </a:solidFill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395728"/>
            <a:ext cx="10515600" cy="9449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2000"/>
              </a:lnSpc>
            </a:pPr>
            <a:r>
              <a:rPr sz="1500" b="0" i="0" dirty="0" err="1">
                <a:solidFill>
                  <a:srgbClr val="101010"/>
                </a:solidFill>
                <a:latin typeface="Segoe UI"/>
              </a:rPr>
              <a:t>Untuk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profesional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&amp; urban Bandung</a:t>
            </a:r>
            <a:r>
              <a:rPr lang="en-US" sz="1500" b="1" i="0" dirty="0">
                <a:solidFill>
                  <a:srgbClr val="101010"/>
                </a:solidFill>
                <a:latin typeface="Segoe UI"/>
              </a:rPr>
              <a:t>, tourist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mencari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pengalaman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makan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Nusantara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dengan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standar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tinggi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namun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tetap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terasa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500" b="1" i="0" dirty="0">
                <a:solidFill>
                  <a:srgbClr val="101010"/>
                </a:solidFill>
                <a:latin typeface="Segoe UI"/>
              </a:rPr>
              <a:t>warmth honor</a:t>
            </a:r>
            <a:r>
              <a:rPr lang="en-US" sz="1500" b="1" dirty="0">
                <a:solidFill>
                  <a:srgbClr val="101010"/>
                </a:solidFill>
                <a:latin typeface="Segoe UI"/>
              </a:rPr>
              <a:t>,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SN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adalah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restoran</a:t>
            </a:r>
            <a:r>
              <a:rPr lang="en-US" sz="1500" b="0" i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galeri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mengkurasi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rasa dan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karya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Nusantara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kontemporer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500" b="0" i="0" dirty="0" err="1">
                <a:solidFill>
                  <a:srgbClr val="101010"/>
                </a:solidFill>
                <a:latin typeface="Segoe UI"/>
              </a:rPr>
              <a:t>dengan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layanan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presisi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rendah</a:t>
            </a:r>
            <a:r>
              <a:rPr sz="150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500" b="1" i="0" dirty="0" err="1">
                <a:solidFill>
                  <a:srgbClr val="101010"/>
                </a:solidFill>
                <a:latin typeface="Segoe UI"/>
              </a:rPr>
              <a:t>hati</a:t>
            </a:r>
            <a:r>
              <a:rPr sz="1500" b="0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3794760"/>
            <a:ext cx="2286000" cy="1461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950" b="1" dirty="0">
                <a:solidFill>
                  <a:srgbClr val="6E6E6E"/>
                </a:solidFill>
                <a:latin typeface="Montserrat"/>
              </a:rPr>
              <a:t>Warmth honor</a:t>
            </a:r>
            <a:endParaRPr sz="950" b="1" i="0" dirty="0">
              <a:solidFill>
                <a:srgbClr val="6E6E6E"/>
              </a:solidFill>
              <a:latin typeface="Montserra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26079" y="3749040"/>
            <a:ext cx="873252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50" b="0" i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suhu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keakraban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berlebihan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.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Hangat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=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manusiawi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: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kamu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diperlakukan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orang,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nomor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meja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dalam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bingkai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tetap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presisi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sopan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466344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 i="0">
                <a:solidFill>
                  <a:srgbClr val="6E6E6E"/>
                </a:solidFill>
                <a:latin typeface="Montserrat"/>
              </a:rPr>
              <a:t>Lawan yang dibedakan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26079" y="4617720"/>
            <a:ext cx="8732520" cy="3988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50" b="0" i="0" dirty="0" err="1">
                <a:solidFill>
                  <a:srgbClr val="101010"/>
                </a:solidFill>
                <a:latin typeface="Segoe UI"/>
              </a:rPr>
              <a:t>Plataran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main status ·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Dailah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main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kolab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chef ·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Rempha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main hangout ·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Goda</a:t>
            </a:r>
            <a:r>
              <a:rPr lang="en-US" sz="1150" dirty="0">
                <a:solidFill>
                  <a:srgbClr val="101010"/>
                </a:solidFill>
                <a:latin typeface="Segoe UI"/>
              </a:rPr>
              <a:t> sangat </a:t>
            </a:r>
            <a:r>
              <a:rPr lang="en-ID" sz="1150" b="0" i="0" dirty="0" err="1">
                <a:solidFill>
                  <a:srgbClr val="101010"/>
                </a:solidFill>
                <a:latin typeface="Segoe UI"/>
              </a:rPr>
              <a:t>kasual</a:t>
            </a:r>
            <a:r>
              <a:rPr lang="en-ID" sz="1150" b="0" i="0" dirty="0">
                <a:solidFill>
                  <a:srgbClr val="101010"/>
                </a:solidFill>
                <a:latin typeface="Segoe UI"/>
              </a:rPr>
              <a:t> dan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Merambah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150" b="0" i="0" dirty="0">
                <a:solidFill>
                  <a:srgbClr val="101010"/>
                </a:solidFill>
                <a:latin typeface="Segoe UI"/>
              </a:rPr>
              <a:t>rasa </a:t>
            </a:r>
            <a:r>
              <a:rPr lang="en-US" sz="1150" b="0" i="0" dirty="0" err="1">
                <a:solidFill>
                  <a:srgbClr val="101010"/>
                </a:solidFill>
                <a:latin typeface="Segoe UI"/>
              </a:rPr>
              <a:t>membagi</a:t>
            </a:r>
            <a:r>
              <a:rPr lang="en-US"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150" b="0" i="0" dirty="0" err="1">
                <a:solidFill>
                  <a:srgbClr val="101010"/>
                </a:solidFill>
                <a:latin typeface="Segoe UI"/>
              </a:rPr>
              <a:t>pengalaman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·</a:t>
            </a:r>
            <a:br>
              <a:rPr lang="en-US" sz="1150" b="0" i="0" dirty="0">
                <a:solidFill>
                  <a:srgbClr val="101010"/>
                </a:solidFill>
                <a:latin typeface="Segoe UI"/>
              </a:rPr>
            </a:b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1" i="0" dirty="0">
                <a:solidFill>
                  <a:srgbClr val="101010"/>
                </a:solidFill>
                <a:latin typeface="Segoe UI"/>
              </a:rPr>
              <a:t>SN </a:t>
            </a:r>
            <a:r>
              <a:rPr lang="en-US" sz="1150" b="1" i="0" dirty="0">
                <a:solidFill>
                  <a:srgbClr val="101010"/>
                </a:solidFill>
                <a:latin typeface="Segoe UI"/>
              </a:rPr>
              <a:t>: </a:t>
            </a:r>
            <a:r>
              <a:rPr lang="en-US" sz="1150" b="1" i="0" dirty="0" err="1">
                <a:solidFill>
                  <a:srgbClr val="101010"/>
                </a:solidFill>
                <a:latin typeface="Segoe UI"/>
              </a:rPr>
              <a:t>datang</a:t>
            </a:r>
            <a:r>
              <a:rPr lang="en-US" sz="1150" b="1" i="0" dirty="0">
                <a:solidFill>
                  <a:srgbClr val="101010"/>
                </a:solidFill>
                <a:latin typeface="Segoe UI"/>
              </a:rPr>
              <a:t>,</a:t>
            </a:r>
            <a:r>
              <a:rPr sz="115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1" i="0" dirty="0" err="1">
                <a:solidFill>
                  <a:srgbClr val="101010"/>
                </a:solidFill>
                <a:latin typeface="Segoe UI"/>
              </a:rPr>
              <a:t>dikenal</a:t>
            </a:r>
            <a:r>
              <a:rPr sz="1150" b="1" i="0" dirty="0">
                <a:solidFill>
                  <a:srgbClr val="101010"/>
                </a:solidFill>
                <a:latin typeface="Segoe UI"/>
              </a:rPr>
              <a:t> &amp; </a:t>
            </a:r>
            <a:r>
              <a:rPr sz="1150" b="1" i="0" dirty="0" err="1">
                <a:solidFill>
                  <a:srgbClr val="101010"/>
                </a:solidFill>
                <a:latin typeface="Segoe UI"/>
              </a:rPr>
              <a:t>dikenang</a:t>
            </a:r>
            <a:endParaRPr sz="1150" b="0" i="0" dirty="0">
              <a:solidFill>
                <a:srgbClr val="101010"/>
              </a:solidFill>
              <a:latin typeface="Segoe U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920" y="553212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 i="0">
                <a:solidFill>
                  <a:srgbClr val="6E6E6E"/>
                </a:solidFill>
                <a:latin typeface="Montserrat"/>
              </a:rPr>
              <a:t>Value proposition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6079" y="5486400"/>
            <a:ext cx="8732520" cy="6077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150" b="0" i="0" dirty="0">
                <a:solidFill>
                  <a:srgbClr val="101010"/>
                </a:solidFill>
                <a:latin typeface="Segoe UI"/>
              </a:rPr>
              <a:t>1) Rasa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dua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jalur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: yang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dikenal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diangkat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derajatnya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+ yang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eksplorasi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bikin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penasaran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· </a:t>
            </a:r>
            <a:br>
              <a:rPr lang="en-US" sz="1150" b="0" i="0" dirty="0">
                <a:solidFill>
                  <a:srgbClr val="101010"/>
                </a:solidFill>
                <a:latin typeface="Segoe UI"/>
              </a:rPr>
            </a:br>
            <a:r>
              <a:rPr sz="1150" b="0" i="0" dirty="0">
                <a:solidFill>
                  <a:srgbClr val="101010"/>
                </a:solidFill>
                <a:latin typeface="Segoe UI"/>
              </a:rPr>
              <a:t>2)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Karya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hidup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: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seniman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lokal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kontemporer</a:t>
            </a:r>
            <a:r>
              <a:rPr lang="en-US"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US" sz="1150" b="0" i="0" dirty="0" err="1">
                <a:solidFill>
                  <a:srgbClr val="101010"/>
                </a:solidFill>
                <a:latin typeface="Segoe UI"/>
              </a:rPr>
              <a:t>dengan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rotasi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· </a:t>
            </a:r>
            <a:endParaRPr lang="en-US" sz="1150" b="0" i="0" dirty="0">
              <a:solidFill>
                <a:srgbClr val="101010"/>
              </a:solidFill>
              <a:latin typeface="Segoe UI"/>
            </a:endParaRPr>
          </a:p>
          <a:p>
            <a:pPr algn="l">
              <a:lnSpc>
                <a:spcPct val="118000"/>
              </a:lnSpc>
            </a:pPr>
            <a:r>
              <a:rPr sz="1150" b="0" i="0" dirty="0">
                <a:solidFill>
                  <a:srgbClr val="101010"/>
                </a:solidFill>
                <a:latin typeface="Segoe UI"/>
              </a:rPr>
              <a:t>3) Host yang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mengenal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: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disambut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orang yang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sama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(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validasi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Ops).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6E6E6E"/>
                </a:solidFill>
                <a:latin typeface="Segoe UI"/>
              </a:rPr>
              <a:t>Draft · kalimat utama bisa dipoles bersama klien setelah validasi layanan &amp; harga.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ESSENCE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101010"/>
                </a:solidFill>
                <a:latin typeface="Montserrat"/>
              </a:rPr>
              <a:t>Brand Essence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286000"/>
            <a:ext cx="11183112" cy="1554480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22960" y="2542032"/>
            <a:ext cx="10515600" cy="6771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4400" b="1" i="0" dirty="0" err="1">
                <a:solidFill>
                  <a:srgbClr val="FFFFFF"/>
                </a:solidFill>
                <a:latin typeface="Montserrat"/>
              </a:rPr>
              <a:t>Kehormatan</a:t>
            </a:r>
            <a:r>
              <a:rPr sz="4400" b="1" i="0" dirty="0">
                <a:solidFill>
                  <a:srgbClr val="FFFFFF"/>
                </a:solidFill>
                <a:latin typeface="Montserrat"/>
              </a:rPr>
              <a:t> yang </a:t>
            </a:r>
            <a:r>
              <a:rPr sz="4400" b="1" i="0" dirty="0" err="1">
                <a:solidFill>
                  <a:srgbClr val="FFFFFF"/>
                </a:solidFill>
                <a:latin typeface="Montserrat"/>
              </a:rPr>
              <a:t>hangat</a:t>
            </a:r>
            <a:endParaRPr sz="4400" b="1" i="0" dirty="0">
              <a:solidFill>
                <a:srgbClr val="FFFFFF"/>
              </a:solidFill>
              <a:latin typeface="Montserra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960" y="3429000"/>
            <a:ext cx="10515600" cy="20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0" i="0" dirty="0">
                <a:solidFill>
                  <a:srgbClr val="BBBBBB"/>
                </a:solidFill>
                <a:latin typeface="Segoe UI"/>
              </a:rPr>
              <a:t>warm</a:t>
            </a:r>
            <a:r>
              <a:rPr lang="en-US" sz="1300" b="0" i="0" dirty="0">
                <a:solidFill>
                  <a:srgbClr val="BBBBBB"/>
                </a:solidFill>
                <a:latin typeface="Segoe UI"/>
              </a:rPr>
              <a:t>th</a:t>
            </a:r>
            <a:r>
              <a:rPr sz="1300" b="0" i="0" dirty="0">
                <a:solidFill>
                  <a:srgbClr val="BBBBBB"/>
                </a:solidFill>
                <a:latin typeface="Segoe UI"/>
              </a:rPr>
              <a:t> honor · inti </a:t>
            </a:r>
            <a:r>
              <a:rPr sz="1300" b="0" i="0" dirty="0" err="1">
                <a:solidFill>
                  <a:srgbClr val="BBBBBB"/>
                </a:solidFill>
                <a:latin typeface="Segoe UI"/>
              </a:rPr>
              <a:t>dari</a:t>
            </a:r>
            <a:r>
              <a:rPr sz="1300" b="0" i="0" dirty="0">
                <a:solidFill>
                  <a:srgbClr val="BBBBBB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BBBBBB"/>
                </a:solidFill>
                <a:latin typeface="Segoe UI"/>
              </a:rPr>
              <a:t>semua</a:t>
            </a:r>
            <a:r>
              <a:rPr sz="1300" b="0" i="0" dirty="0">
                <a:solidFill>
                  <a:srgbClr val="BBBBBB"/>
                </a:solidFill>
                <a:latin typeface="Segoe UI"/>
              </a:rPr>
              <a:t> </a:t>
            </a:r>
            <a:r>
              <a:rPr sz="1300" b="0" i="0" dirty="0" err="1">
                <a:solidFill>
                  <a:srgbClr val="BBBBBB"/>
                </a:solidFill>
                <a:latin typeface="Segoe UI"/>
              </a:rPr>
              <a:t>keputusan</a:t>
            </a:r>
            <a:r>
              <a:rPr sz="1300" b="0" i="0" dirty="0">
                <a:solidFill>
                  <a:srgbClr val="BBBBBB"/>
                </a:solidFill>
                <a:latin typeface="Segoe UI"/>
              </a:rPr>
              <a:t> brand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4500" y="4313834"/>
            <a:ext cx="8732520" cy="6605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8000"/>
              </a:lnSpc>
            </a:pPr>
            <a:r>
              <a:rPr sz="1250" b="0" i="0" dirty="0" err="1">
                <a:solidFill>
                  <a:srgbClr val="101010"/>
                </a:solidFill>
                <a:latin typeface="Segoe UI"/>
              </a:rPr>
              <a:t>Makanan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disajikan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(rasa &amp;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ceritanya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) ·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karya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seniman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yang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dipajang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dengan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tata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cara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0" dirty="0" err="1">
                <a:solidFill>
                  <a:srgbClr val="101010"/>
                </a:solidFill>
                <a:latin typeface="Segoe UI"/>
              </a:rPr>
              <a:t>basa-basi</a:t>
            </a:r>
            <a:r>
              <a:rPr sz="1250" b="0" i="0" dirty="0">
                <a:solidFill>
                  <a:srgbClr val="101010"/>
                </a:solidFill>
                <a:latin typeface="Segoe UI"/>
              </a:rPr>
              <a:t>).</a:t>
            </a:r>
            <a:r>
              <a:rPr lang="en-US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Kesantunan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&amp;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kelemah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lembutan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Bandung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sebagai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esensi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lokal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;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eksklusif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karena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kualitas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&amp;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kurasi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rendah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hati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dalam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cara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lang="en-ID" sz="1250" b="0" i="0" dirty="0" err="1">
                <a:solidFill>
                  <a:srgbClr val="101010"/>
                </a:solidFill>
                <a:latin typeface="Segoe UI"/>
              </a:rPr>
              <a:t>melayani</a:t>
            </a:r>
            <a:r>
              <a:rPr lang="en-ID" sz="1250" b="0" i="0" dirty="0">
                <a:solidFill>
                  <a:srgbClr val="101010"/>
                </a:solidFill>
                <a:latin typeface="Segoe UI"/>
              </a:rPr>
              <a:t>.</a:t>
            </a:r>
          </a:p>
          <a:p>
            <a:pPr algn="ctr">
              <a:lnSpc>
                <a:spcPct val="118000"/>
              </a:lnSpc>
            </a:pPr>
            <a:endParaRPr sz="1250" b="0" i="0" dirty="0">
              <a:solidFill>
                <a:srgbClr val="101010"/>
              </a:solidFill>
              <a:latin typeface="Segoe U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6E6E6E"/>
                </a:solidFill>
                <a:latin typeface="Segoe UI"/>
              </a:rPr>
              <a:t>Essence ini yang menyatukan interior, visual identity, dan strategi: satu rasa hormat yang sama di semua elemen.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KARAKTER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101010"/>
                </a:solidFill>
                <a:latin typeface="Montserrat"/>
              </a:rPr>
              <a:t>Archetype &amp; Personality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240280"/>
            <a:ext cx="2286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50" b="1" i="0">
                <a:solidFill>
                  <a:srgbClr val="6E6E6E"/>
                </a:solidFill>
                <a:latin typeface="Montserrat"/>
              </a:rPr>
              <a:t>Archetype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79" y="2194560"/>
            <a:ext cx="873252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8000"/>
              </a:lnSpc>
            </a:pPr>
            <a:r>
              <a:rPr sz="1300" b="1" i="0">
                <a:solidFill>
                  <a:srgbClr val="101010"/>
                </a:solidFill>
                <a:latin typeface="Segoe UI"/>
              </a:rPr>
              <a:t>The Gracious Host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 (akar Caregiver): melayani, menjaga kenyamanan, murah hati · + sentuhan </a:t>
            </a:r>
            <a:r>
              <a:rPr sz="1300" b="1" i="0">
                <a:solidFill>
                  <a:srgbClr val="101010"/>
                </a:solidFill>
                <a:latin typeface="Segoe UI"/>
              </a:rPr>
              <a:t>Creator/Curator</a:t>
            </a:r>
            <a:r>
              <a:rPr sz="1300" b="0" i="0">
                <a:solidFill>
                  <a:srgbClr val="101010"/>
                </a:solidFill>
                <a:latin typeface="Segoe UI"/>
              </a:rPr>
              <a:t>: selera, kurasi, membagikan yang bagus.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1" y="3253436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02920" y="3593593"/>
            <a:ext cx="239572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85800" y="3666745"/>
            <a:ext cx="2103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01010"/>
                </a:solidFill>
                <a:latin typeface="Montserrat"/>
              </a:rPr>
              <a:t>Hangat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53156" y="3794761"/>
            <a:ext cx="85039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 dirty="0" err="1">
                <a:solidFill>
                  <a:srgbClr val="101010"/>
                </a:solidFill>
                <a:latin typeface="Segoe UI"/>
              </a:rPr>
              <a:t>hangat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manusiawi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ala hotel, </a:t>
            </a:r>
            <a:r>
              <a:rPr sz="1150" b="0" i="0" dirty="0" err="1">
                <a:solidFill>
                  <a:srgbClr val="101010"/>
                </a:solidFill>
                <a:latin typeface="Segoe UI"/>
              </a:rPr>
              <a:t>bukan</a:t>
            </a:r>
            <a:r>
              <a:rPr sz="1150" b="0" i="0" dirty="0">
                <a:solidFill>
                  <a:srgbClr val="101010"/>
                </a:solidFill>
                <a:latin typeface="Segoe UI"/>
              </a:rPr>
              <a:t> homie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4251961"/>
            <a:ext cx="2395728" cy="566928"/>
          </a:xfrm>
          <a:prstGeom prst="rect">
            <a:avLst/>
          </a:prstGeom>
          <a:solidFill>
            <a:srgbClr val="F6F6F6"/>
          </a:solidFill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85800" y="4325113"/>
            <a:ext cx="2103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01010"/>
                </a:solidFill>
                <a:latin typeface="Montserrat"/>
              </a:rPr>
              <a:t>Halus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54680" y="4315969"/>
            <a:ext cx="85039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refined · kesantunan Bandung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4910329"/>
            <a:ext cx="2395728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85800" y="4983481"/>
            <a:ext cx="2103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01010"/>
                </a:solidFill>
                <a:latin typeface="Montserrat"/>
              </a:rPr>
              <a:t>Rendah hati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54680" y="4974337"/>
            <a:ext cx="85039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eksklusif karena kualitas, bukan status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5568696"/>
            <a:ext cx="2395728" cy="566928"/>
          </a:xfrm>
          <a:prstGeom prst="rect">
            <a:avLst/>
          </a:prstGeom>
          <a:solidFill>
            <a:srgbClr val="F6F6F6"/>
          </a:solidFill>
          <a:ln w="12700">
            <a:solidFill>
              <a:srgbClr val="10101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85800" y="5641849"/>
            <a:ext cx="2103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01010"/>
                </a:solidFill>
                <a:latin typeface="Montserrat"/>
              </a:rPr>
              <a:t>Hidup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54680" y="5632705"/>
            <a:ext cx="85039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 i="0">
                <a:solidFill>
                  <a:srgbClr val="101010"/>
                </a:solidFill>
                <a:latin typeface="Segoe UI"/>
              </a:rPr>
              <a:t>eksplorasi rasa &amp; karya baru, tetap dalam tata krama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09812" y="6459322"/>
            <a:ext cx="3546214" cy="13407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 dirty="0">
                <a:solidFill>
                  <a:srgbClr val="6E6E6E"/>
                </a:solidFill>
                <a:latin typeface="Segoe UI"/>
              </a:rPr>
              <a:t>Personality 4 </a:t>
            </a:r>
            <a:r>
              <a:rPr sz="800" b="0" i="0" dirty="0" err="1">
                <a:solidFill>
                  <a:srgbClr val="6E6E6E"/>
                </a:solidFill>
                <a:latin typeface="Segoe UI"/>
              </a:rPr>
              <a:t>sifat</a:t>
            </a:r>
            <a:r>
              <a:rPr sz="800" b="0" i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00" b="0" i="0" dirty="0" err="1">
                <a:solidFill>
                  <a:srgbClr val="6E6E6E"/>
                </a:solidFill>
                <a:latin typeface="Segoe UI"/>
              </a:rPr>
              <a:t>dipakai</a:t>
            </a:r>
            <a:r>
              <a:rPr sz="800" b="0" i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00" b="0" i="0" dirty="0" err="1">
                <a:solidFill>
                  <a:srgbClr val="6E6E6E"/>
                </a:solidFill>
                <a:latin typeface="Segoe UI"/>
              </a:rPr>
              <a:t>sebagai</a:t>
            </a:r>
            <a:r>
              <a:rPr sz="800" b="0" i="0" dirty="0">
                <a:solidFill>
                  <a:srgbClr val="6E6E6E"/>
                </a:solidFill>
                <a:latin typeface="Segoe UI"/>
              </a:rPr>
              <a:t> filter copy, </a:t>
            </a:r>
            <a:r>
              <a:rPr sz="800" b="0" i="0" dirty="0" err="1">
                <a:solidFill>
                  <a:srgbClr val="6E6E6E"/>
                </a:solidFill>
                <a:latin typeface="Segoe UI"/>
              </a:rPr>
              <a:t>desain</a:t>
            </a:r>
            <a:r>
              <a:rPr sz="800" b="0" i="0" dirty="0">
                <a:solidFill>
                  <a:srgbClr val="6E6E6E"/>
                </a:solidFill>
                <a:latin typeface="Segoe UI"/>
              </a:rPr>
              <a:t>, dan </a:t>
            </a:r>
            <a:r>
              <a:rPr sz="800" b="0" i="0" dirty="0" err="1">
                <a:solidFill>
                  <a:srgbClr val="6E6E6E"/>
                </a:solidFill>
                <a:latin typeface="Segoe UI"/>
              </a:rPr>
              <a:t>perilaku</a:t>
            </a:r>
            <a:r>
              <a:rPr sz="800" b="0" i="0" dirty="0">
                <a:solidFill>
                  <a:srgbClr val="6E6E6E"/>
                </a:solidFill>
                <a:latin typeface="Segoe UI"/>
              </a:rPr>
              <a:t> </a:t>
            </a:r>
            <a:r>
              <a:rPr sz="800" b="0" i="0" dirty="0" err="1">
                <a:solidFill>
                  <a:srgbClr val="6E6E6E"/>
                </a:solidFill>
                <a:latin typeface="Segoe UI"/>
              </a:rPr>
              <a:t>layanan</a:t>
            </a:r>
            <a:r>
              <a:rPr sz="800" b="0" i="0" dirty="0">
                <a:solidFill>
                  <a:srgbClr val="6E6E6E"/>
                </a:solidFill>
                <a:latin typeface="Segoe UI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896112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BRAND STRATEGY ·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79" y="402336"/>
            <a:ext cx="373075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000" b="1" i="0">
                <a:solidFill>
                  <a:srgbClr val="6E6E6E"/>
                </a:solidFill>
                <a:latin typeface="Montserrat"/>
              </a:rPr>
              <a:t>NADA BICARA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713232"/>
            <a:ext cx="11183112" cy="10972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2920" y="914400"/>
            <a:ext cx="11155680" cy="868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4000" b="1" i="0">
                <a:solidFill>
                  <a:srgbClr val="101010"/>
                </a:solidFill>
                <a:latin typeface="Montserrat"/>
              </a:rPr>
              <a:t>Brand Voice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1883664"/>
            <a:ext cx="11183112" cy="10972"/>
          </a:xfrm>
          <a:prstGeom prst="rect">
            <a:avLst/>
          </a:prstGeom>
          <a:solidFill>
            <a:srgbClr val="10101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11155680" cy="2573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1" i="0" dirty="0" err="1">
                <a:solidFill>
                  <a:srgbClr val="101010"/>
                </a:solidFill>
                <a:latin typeface="Segoe UI"/>
              </a:rPr>
              <a:t>sopan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tulus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jelas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,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tahu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banyak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tapi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tidak</a:t>
            </a:r>
            <a:r>
              <a:rPr sz="1350" b="1" i="0" dirty="0">
                <a:solidFill>
                  <a:srgbClr val="101010"/>
                </a:solidFill>
                <a:latin typeface="Segoe UI"/>
              </a:rPr>
              <a:t> </a:t>
            </a:r>
            <a:r>
              <a:rPr sz="1350" b="1" i="0" dirty="0" err="1">
                <a:solidFill>
                  <a:srgbClr val="101010"/>
                </a:solidFill>
                <a:latin typeface="Segoe UI"/>
              </a:rPr>
              <a:t>menggurui</a:t>
            </a:r>
            <a:endParaRPr sz="1350" b="0" i="0" dirty="0">
              <a:solidFill>
                <a:srgbClr val="101010"/>
              </a:solidFill>
              <a:latin typeface="Segoe U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" y="2880360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Menu eksplorasi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06040" y="2898648"/>
            <a:ext cx="9052560" cy="65836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834640" y="2980944"/>
            <a:ext cx="8641080" cy="2094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1" dirty="0">
                <a:solidFill>
                  <a:srgbClr val="101010"/>
                </a:solidFill>
                <a:latin typeface="Segoe UI"/>
              </a:rPr>
              <a:t>“Menu </a:t>
            </a:r>
            <a:r>
              <a:rPr sz="1250" b="0" i="1" dirty="0" err="1">
                <a:solidFill>
                  <a:srgbClr val="101010"/>
                </a:solidFill>
                <a:latin typeface="Segoe UI"/>
              </a:rPr>
              <a:t>bulan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1" dirty="0" err="1">
                <a:solidFill>
                  <a:srgbClr val="101010"/>
                </a:solidFill>
                <a:latin typeface="Segoe UI"/>
              </a:rPr>
              <a:t>ini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1" dirty="0" err="1">
                <a:solidFill>
                  <a:srgbClr val="101010"/>
                </a:solidFill>
                <a:latin typeface="Segoe UI"/>
              </a:rPr>
              <a:t>dari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 [</a:t>
            </a:r>
            <a:r>
              <a:rPr sz="1250" b="0" i="1" dirty="0" err="1">
                <a:solidFill>
                  <a:srgbClr val="101010"/>
                </a:solidFill>
                <a:latin typeface="Segoe UI"/>
              </a:rPr>
              <a:t>daerah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]: rasa yang </a:t>
            </a:r>
            <a:r>
              <a:rPr lang="en-US" sz="1250" b="0" i="1" dirty="0">
                <a:solidFill>
                  <a:srgbClr val="101010"/>
                </a:solidFill>
                <a:latin typeface="Segoe UI"/>
              </a:rPr>
              <a:t>di explore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1" dirty="0" err="1">
                <a:solidFill>
                  <a:srgbClr val="101010"/>
                </a:solidFill>
                <a:latin typeface="Segoe UI"/>
              </a:rPr>
              <a:t>dari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 </a:t>
            </a:r>
            <a:r>
              <a:rPr sz="1250" b="0" i="1" dirty="0" err="1">
                <a:solidFill>
                  <a:srgbClr val="101010"/>
                </a:solidFill>
                <a:latin typeface="Segoe UI"/>
              </a:rPr>
              <a:t>sana</a:t>
            </a:r>
            <a:r>
              <a:rPr sz="1250" b="0" i="1" dirty="0">
                <a:solidFill>
                  <a:srgbClr val="101010"/>
                </a:solidFill>
                <a:latin typeface="Segoe UI"/>
              </a:rPr>
              <a:t>.”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703320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Art berganti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06040" y="3721607"/>
            <a:ext cx="9052560" cy="65836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834640" y="3803904"/>
            <a:ext cx="8641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1">
                <a:solidFill>
                  <a:srgbClr val="101010"/>
                </a:solidFill>
                <a:latin typeface="Segoe UI"/>
              </a:rPr>
              <a:t>“Bulan ini kami pajang karya [nama seniman]. Boleh dinikmati sambil makan.”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4526280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Tamu kembali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606040" y="4544568"/>
            <a:ext cx="9052560" cy="65836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834640" y="4626864"/>
            <a:ext cx="8641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1">
                <a:solidFill>
                  <a:srgbClr val="101010"/>
                </a:solidFill>
                <a:latin typeface="Segoe UI"/>
              </a:rPr>
              <a:t>“Selamat datang kembali. Duduk di tempat biasa?”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5349240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0" b="1" i="0">
                <a:solidFill>
                  <a:srgbClr val="6E6E6E"/>
                </a:solidFill>
                <a:latin typeface="Montserrat"/>
              </a:rPr>
              <a:t>Aturan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06040" y="5367528"/>
            <a:ext cx="9052560" cy="658368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834640" y="5449824"/>
            <a:ext cx="86410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50" b="0" i="1">
                <a:solidFill>
                  <a:srgbClr val="101010"/>
                </a:solidFill>
                <a:latin typeface="Segoe UI"/>
              </a:rPr>
              <a:t>Simple &amp; nada ngobrol · santun tidak kaku · tulus tidak lebay · tanpa hard-sell, tanpa kata “wajib coba”/“viral”.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437376"/>
            <a:ext cx="1118311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800" b="0" i="0">
                <a:solidFill>
                  <a:srgbClr val="6E6E6E"/>
                </a:solidFill>
                <a:latin typeface="Segoe UI"/>
              </a:rPr>
              <a:t>Contoh nada versi sederhana &amp; manusiawi · bahasa Indonesia halus dengan aksen lokal yang tidak dipaksakan.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1145</Words>
  <Application>Microsoft Office PowerPoint</Application>
  <PresentationFormat>Widescreen</PresentationFormat>
  <Paragraphs>124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Montserrat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Bil Bilhaqy</cp:lastModifiedBy>
  <cp:revision>8</cp:revision>
  <dcterms:created xsi:type="dcterms:W3CDTF">2013-01-27T09:14:16Z</dcterms:created>
  <dcterms:modified xsi:type="dcterms:W3CDTF">2026-09-14T16:52:09Z</dcterms:modified>
  <cp:category/>
</cp:coreProperties>
</file>