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75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yTCZ6jkOKx4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502920"/>
            <a:ext cx="100584" cy="1005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73152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1">
                <a:solidFill>
                  <a:srgbClr val="E8E8E8"/>
                </a:solidFill>
                <a:latin typeface="Montserrat"/>
              </a:rPr>
              <a:t>SAVOIR · SN RESTO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2103120"/>
            <a:ext cx="10972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>
                <a:solidFill>
                  <a:srgbClr val="E8E8E8"/>
                </a:solidFill>
                <a:latin typeface="Montserrat"/>
              </a:rPr>
              <a:t>DISCOVER &amp; RESEARCH · MARKET &amp; COMPETITOR MAPPING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2514600"/>
            <a:ext cx="11155680" cy="1828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6000" b="1" dirty="0">
                <a:solidFill>
                  <a:srgbClr val="FFFFFF"/>
                </a:solidFill>
                <a:latin typeface="Montserrat"/>
              </a:rPr>
              <a:t>9 Resto · Satu Peta </a:t>
            </a:r>
            <a:r>
              <a:rPr sz="6000" b="1" dirty="0" err="1">
                <a:solidFill>
                  <a:srgbClr val="FFFFFF"/>
                </a:solidFill>
                <a:latin typeface="Montserrat"/>
              </a:rPr>
              <a:t>Kompetisi</a:t>
            </a:r>
            <a:endParaRPr sz="6000" b="1" dirty="0">
              <a:solidFill>
                <a:srgbClr val="FFFFFF"/>
              </a:solidFill>
              <a:latin typeface="Montserra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2920" y="5989320"/>
            <a:ext cx="109728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0">
                <a:solidFill>
                  <a:srgbClr val="9A9A9A"/>
                </a:solidFill>
                <a:latin typeface="Segoe UI"/>
              </a:rPr>
              <a:t>Profil, harga, menu, dan posisi tiap venue · dipetakan setara · Sep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7782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PROFIL 04 · JARAK 740 M · MARKET &amp; COMPETITOR MAPPING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63840" y="402336"/>
            <a:ext cx="3822191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>
                <a:solidFill>
                  <a:srgbClr val="6E6E6E"/>
                </a:solidFill>
                <a:latin typeface="Montserrat"/>
              </a:rPr>
              <a:t>4.9★ · 672 REVIEW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800" b="1">
                <a:solidFill>
                  <a:srgbClr val="101010"/>
                </a:solidFill>
                <a:latin typeface="Montserrat"/>
              </a:rPr>
              <a:t>Goda Nusantara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12140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KONSEP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6080" y="2066543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Restoran </a:t>
            </a:r>
            <a:r>
              <a:rPr sz="1300" b="1">
                <a:solidFill>
                  <a:srgbClr val="101010"/>
                </a:solidFill>
                <a:latin typeface="Segoe UI"/>
              </a:rPr>
              <a:t>prasmanan lauk Nusantara</a:t>
            </a:r>
            <a:r>
              <a:rPr sz="1300" b="0">
                <a:solidFill>
                  <a:srgbClr val="101010"/>
                </a:solidFill>
                <a:latin typeface="Segoe UI"/>
              </a:rPr>
              <a:t> klasik yang lama jadi favorit; awal 2026 pindah ke lokasi lebih luas.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85292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LOKASI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26080" y="279806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Jl. Geusan Ulun No.3, Citarum · </a:t>
            </a:r>
            <a:r>
              <a:rPr sz="1300" b="1">
                <a:solidFill>
                  <a:srgbClr val="101010"/>
                </a:solidFill>
                <a:latin typeface="Segoe UI"/>
              </a:rPr>
              <a:t>740 m dari Jalan Progo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358444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HARGA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26080" y="352958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Tier </a:t>
            </a:r>
            <a:r>
              <a:rPr sz="1300" b="1">
                <a:solidFill>
                  <a:srgbClr val="101010"/>
                </a:solidFill>
                <a:latin typeface="Segoe UI"/>
              </a:rPr>
              <a:t>mid</a:t>
            </a:r>
            <a:r>
              <a:rPr sz="1300" b="0">
                <a:solidFill>
                  <a:srgbClr val="101010"/>
                </a:solidFill>
                <a:latin typeface="Segoe UI"/>
              </a:rPr>
              <a:t>, makan harian &amp; keluarga · harga lauk belum terdokumentasi di sumber publik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431596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MENU ANDALAN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26080" y="426110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Pilih lauk sendiri: ayam suwir kari/basa genep, sapi oseng, paru balado, tongkol matah kecombrang, cumi asin rawit bawang · plus nasgor sapi/dendeng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504748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KARAKTER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26080" y="499262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Casual &amp; bersahaja, volume tinggi · celah: format prasmanan, bukan pengalaman premium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19088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6E6E6E"/>
                </a:solidFill>
                <a:latin typeface="Segoe UI"/>
              </a:rPr>
              <a:t>Sumber: Google Search/Maps (rating, alamat, tarif laporan pengguna), GoFood &amp; riset Perplexity (artikel media) · Sep 2026 · harga dapat berubah. Bukan daftar harga resmi.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prep_remph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84048"/>
            <a:ext cx="11155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1">
                <a:solidFill>
                  <a:srgbClr val="E8E8E8"/>
                </a:solidFill>
                <a:latin typeface="Montserrat"/>
              </a:rPr>
              <a:t>PROFIL 05 · JARAK 1,1 KM · MARKET &amp; COMPETITOR MAPPING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550142"/>
            <a:ext cx="10881360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800" b="1" dirty="0" err="1">
                <a:solidFill>
                  <a:srgbClr val="FFFFFF"/>
                </a:solidFill>
                <a:latin typeface="Montserrat"/>
              </a:rPr>
              <a:t>Rempha</a:t>
            </a:r>
            <a:endParaRPr sz="8800" b="1" dirty="0">
              <a:solidFill>
                <a:srgbClr val="FFFFFF"/>
              </a:solidFill>
              <a:latin typeface="Montserra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2920" y="4701143"/>
            <a:ext cx="10881360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5400" b="1" dirty="0">
                <a:solidFill>
                  <a:srgbClr val="FFFFFF"/>
                </a:solidFill>
                <a:latin typeface="Montserrat"/>
              </a:rPr>
              <a:t>di Tenggara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5596128"/>
            <a:ext cx="11183112" cy="182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5742432"/>
            <a:ext cx="86868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Montserrat"/>
              </a:rPr>
              <a:t>4.7★ · 982 REVIEW</a:t>
            </a:r>
          </a:p>
          <a:p>
            <a:pPr algn="l"/>
            <a:r>
              <a:rPr sz="1200" b="0">
                <a:solidFill>
                  <a:srgbClr val="D8D8D8"/>
                </a:solidFill>
                <a:latin typeface="Segoe UI"/>
              </a:rPr>
              <a:t>Jl. Bangka No.6, Merdeka, Bandung · Asia Tenggara + Nusantara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419088"/>
            <a:ext cx="1118311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00" b="0">
                <a:solidFill>
                  <a:srgbClr val="BBBBBB"/>
                </a:solidFill>
                <a:latin typeface="Segoe UI"/>
              </a:rPr>
              <a:t>Foto: artikel media (sementara, ganti di ppt_assets/foto/rempha.jpg)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7782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PROFIL 05 · JARAK 1,1 KM · MARKET &amp; COMPETITOR MAPPING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63840" y="402336"/>
            <a:ext cx="3822191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>
                <a:solidFill>
                  <a:srgbClr val="6E6E6E"/>
                </a:solidFill>
                <a:latin typeface="Montserrat"/>
              </a:rPr>
              <a:t>4.7★ · 982 REVIEW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800" b="1">
                <a:solidFill>
                  <a:srgbClr val="101010"/>
                </a:solidFill>
                <a:latin typeface="Montserrat"/>
              </a:rPr>
              <a:t>Rempha di Tenggara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12140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KONSEP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6080" y="2066543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Masakan </a:t>
            </a:r>
            <a:r>
              <a:rPr sz="1300" b="1">
                <a:solidFill>
                  <a:srgbClr val="101010"/>
                </a:solidFill>
                <a:latin typeface="Segoe UI"/>
              </a:rPr>
              <a:t>Asia Tenggara + Nusantara</a:t>
            </a:r>
            <a:r>
              <a:rPr sz="1300" b="0">
                <a:solidFill>
                  <a:srgbClr val="101010"/>
                </a:solidFill>
                <a:latin typeface="Segoe UI"/>
              </a:rPr>
              <a:t> (Thailand, Vietnam, Singapura, Filipina, Indonesia) dalam satu tempat, disebut yang pertama di Bandung.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85292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LOKASI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26080" y="279806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1">
                <a:solidFill>
                  <a:srgbClr val="101010"/>
                </a:solidFill>
                <a:latin typeface="Segoe UI"/>
              </a:rPr>
              <a:t>Jl. Bangka No.6</a:t>
            </a:r>
            <a:r>
              <a:rPr sz="1300" b="0">
                <a:solidFill>
                  <a:srgbClr val="101010"/>
                </a:solidFill>
                <a:latin typeface="Segoe UI"/>
              </a:rPr>
              <a:t>, Merdeka, Sumur Bandung · hidden gem di komplek TNI AD · estetik &amp; luas · disarankan booking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358444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HARGA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26080" y="352958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Maincourse </a:t>
            </a:r>
            <a:r>
              <a:rPr sz="1300" b="1">
                <a:solidFill>
                  <a:srgbClr val="101010"/>
                </a:solidFill>
                <a:latin typeface="Segoe UI"/>
              </a:rPr>
              <a:t>Rp59.000-66.000</a:t>
            </a:r>
            <a:r>
              <a:rPr sz="1300" b="0">
                <a:solidFill>
                  <a:srgbClr val="101010"/>
                </a:solidFill>
                <a:latin typeface="Segoe UI"/>
              </a:rPr>
              <a:t> (GoFood) · contoh struk ±Rp200.000 untuk beberapa menu · dessert/minuman Rp25.000-45.000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431596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MENU ANDALAN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26080" y="426110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Yum Salmon · Kari Hijau Ayam Sereh · Cumi kari · Sayap Ayam Saigon · Ayam Cakar Cabai · dessert sticky rice, pumpkin brulee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504748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KARAKTER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26080" y="499262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Owner </a:t>
            </a:r>
            <a:r>
              <a:rPr sz="1300" b="1">
                <a:solidFill>
                  <a:srgbClr val="101010"/>
                </a:solidFill>
                <a:latin typeface="Segoe UI"/>
              </a:rPr>
              <a:t>Dara Rahma Illahiya</a:t>
            </a:r>
            <a:r>
              <a:rPr sz="1300" b="0">
                <a:solidFill>
                  <a:srgbClr val="101010"/>
                </a:solidFill>
                <a:latin typeface="Segoe UI"/>
              </a:rPr>
              <a:t>, jebolan MasterChef Indonesia · jam 10.00-22.00 · spot makan siang &amp; bukber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19088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6E6E6E"/>
                </a:solidFill>
                <a:latin typeface="Segoe UI"/>
              </a:rPr>
              <a:t>Sumber: Google Search/Maps (rating, alamat, tarif laporan pengguna), GoFood &amp; riset Perplexity (artikel media) · Sep 2026 · harga dapat berubah. Bukan daftar harga resmi.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prep_sembag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84048"/>
            <a:ext cx="11155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1">
                <a:solidFill>
                  <a:srgbClr val="E8E8E8"/>
                </a:solidFill>
                <a:latin typeface="Montserrat"/>
              </a:rPr>
              <a:t>PROFIL 06 · JARAK 1,45 KM · MARKET &amp; COMPETITOR MAPPING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4206240"/>
            <a:ext cx="10881360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800" b="1">
                <a:solidFill>
                  <a:srgbClr val="FFFFFF"/>
                </a:solidFill>
                <a:latin typeface="Montserrat"/>
              </a:rPr>
              <a:t>Sembagi Rasa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5596128"/>
            <a:ext cx="11183112" cy="182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5742432"/>
            <a:ext cx="86868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Montserrat"/>
              </a:rPr>
              <a:t>4.7★ · 50 REVIEW</a:t>
            </a:r>
          </a:p>
          <a:p>
            <a:pPr algn="l"/>
            <a:r>
              <a:rPr sz="1200" b="0">
                <a:solidFill>
                  <a:srgbClr val="D8D8D8"/>
                </a:solidFill>
                <a:latin typeface="Segoe UI"/>
              </a:rPr>
              <a:t>Jl. Anggrek 51, Cihapit, Bandung Wetan · Sunda modern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19088"/>
            <a:ext cx="1118311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00" b="0">
                <a:solidFill>
                  <a:srgbClr val="BBBBBB"/>
                </a:solidFill>
                <a:latin typeface="Segoe UI"/>
              </a:rPr>
              <a:t>Foto: artikel media (sementara, ganti di ppt_assets/foto/sembagi.jpg)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7782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PROFIL 06 · JARAK 1,45 KM · MARKET &amp; COMPETITOR MAPPING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63840" y="402336"/>
            <a:ext cx="3822191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>
                <a:solidFill>
                  <a:srgbClr val="6E6E6E"/>
                </a:solidFill>
                <a:latin typeface="Montserrat"/>
              </a:rPr>
              <a:t>4.7★ · 50 REVIEW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800" b="1">
                <a:solidFill>
                  <a:srgbClr val="101010"/>
                </a:solidFill>
                <a:latin typeface="Montserrat"/>
              </a:rPr>
              <a:t>Sembagi Rasa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12140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KONSEP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6080" y="2066543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Restoran baru berkonsep </a:t>
            </a:r>
            <a:r>
              <a:rPr sz="1300" b="1">
                <a:solidFill>
                  <a:srgbClr val="101010"/>
                </a:solidFill>
                <a:latin typeface="Segoe UI"/>
              </a:rPr>
              <a:t>masakan Sunda</a:t>
            </a:r>
            <a:r>
              <a:rPr sz="1300" b="0">
                <a:solidFill>
                  <a:srgbClr val="101010"/>
                </a:solidFill>
                <a:latin typeface="Segoe UI"/>
              </a:rPr>
              <a:t> (April 2026), bagian dari gelombang resto Nusantara curated di Bandung.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85292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LOKASI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26080" y="279806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Jl. Anggrek No.51, Cihapit · </a:t>
            </a:r>
            <a:r>
              <a:rPr sz="1300" b="1">
                <a:solidFill>
                  <a:srgbClr val="101010"/>
                </a:solidFill>
                <a:latin typeface="Segoe UI"/>
              </a:rPr>
              <a:t>1,45 km dari Jalan Progo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358444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HARGA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26080" y="352958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Tier </a:t>
            </a:r>
            <a:r>
              <a:rPr sz="1300" b="1">
                <a:solidFill>
                  <a:srgbClr val="101010"/>
                </a:solidFill>
                <a:latin typeface="Segoe UI"/>
              </a:rPr>
              <a:t>mid</a:t>
            </a:r>
            <a:r>
              <a:rPr sz="1300" b="0">
                <a:solidFill>
                  <a:srgbClr val="101010"/>
                </a:solidFill>
                <a:latin typeface="Segoe UI"/>
              </a:rPr>
              <a:t> · detail menu &amp; harga belum banyak terdokumentasi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431596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MENU ANDALAN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26080" y="426110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Fokus masakan Sunda · detail publik masih terbatas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504748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KARAKTER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26080" y="499262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Pemain baru, review masih sedikit · celah: butuh waktu membangun reputasi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19088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6E6E6E"/>
                </a:solidFill>
                <a:latin typeface="Segoe UI"/>
              </a:rPr>
              <a:t>Sumber: Google Search/Maps (rating, alamat, tarif laporan pengguna), GoFood &amp; riset Perplexity (artikel media) · Sep 2026 · harga dapat berubah. Bukan daftar harga resmi.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prep_rijsttafe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84048"/>
            <a:ext cx="11155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1">
                <a:solidFill>
                  <a:srgbClr val="E8E8E8"/>
                </a:solidFill>
                <a:latin typeface="Montserrat"/>
              </a:rPr>
              <a:t>PROFIL 07 · JARAK 2,37 KM · MARKET &amp; COMPETITOR MAPPING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429000"/>
            <a:ext cx="10881360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200" b="1" dirty="0">
                <a:solidFill>
                  <a:srgbClr val="FFFFFF"/>
                </a:solidFill>
                <a:latin typeface="Montserrat"/>
              </a:rPr>
              <a:t>Rijsttafel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4663440"/>
            <a:ext cx="10881360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6000" b="1" dirty="0">
                <a:solidFill>
                  <a:srgbClr val="FFFFFF"/>
                </a:solidFill>
                <a:latin typeface="Montserrat"/>
              </a:rPr>
              <a:t>Resto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5596128"/>
            <a:ext cx="11183112" cy="182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5742432"/>
            <a:ext cx="86868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Montserrat"/>
              </a:rPr>
              <a:t>4.6★ · 3.783 REVIEW</a:t>
            </a:r>
          </a:p>
          <a:p>
            <a:pPr algn="l"/>
            <a:r>
              <a:rPr sz="1200" b="0">
                <a:solidFill>
                  <a:srgbClr val="D8D8D8"/>
                </a:solidFill>
                <a:latin typeface="Segoe UI"/>
              </a:rPr>
              <a:t>Jl. Pasirkaliki 67, Cicendo · satu meja, banyak piring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419088"/>
            <a:ext cx="1118311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00" b="0">
                <a:solidFill>
                  <a:srgbClr val="BBBBBB"/>
                </a:solidFill>
                <a:latin typeface="Segoe UI"/>
              </a:rPr>
              <a:t>Foto: artikel media (sementara, ganti di ppt_assets/foto/rijsttafel.jpg)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7782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PROFIL 07 · JARAK 2,37 KM · MARKET &amp; COMPETITOR MAPPING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63840" y="402336"/>
            <a:ext cx="3822191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>
                <a:solidFill>
                  <a:srgbClr val="6E6E6E"/>
                </a:solidFill>
                <a:latin typeface="Montserrat"/>
              </a:rPr>
              <a:t>4.6★ · 3.783 REVIEW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800" b="1">
                <a:solidFill>
                  <a:srgbClr val="101010"/>
                </a:solidFill>
                <a:latin typeface="Montserrat"/>
              </a:rPr>
              <a:t>Rijsttafel Resto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12140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KONSEP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6080" y="2066543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Resto </a:t>
            </a:r>
            <a:r>
              <a:rPr sz="1300" b="1">
                <a:solidFill>
                  <a:srgbClr val="101010"/>
                </a:solidFill>
                <a:latin typeface="Segoe UI"/>
              </a:rPr>
              <a:t>rijsttafel</a:t>
            </a:r>
            <a:r>
              <a:rPr sz="1300" b="0">
                <a:solidFill>
                  <a:srgbClr val="101010"/>
                </a:solidFill>
                <a:latin typeface="Segoe UI"/>
              </a:rPr>
              <a:t> klasik: hidangan Nusantara dalam banyak piring kecil ala Belanda-Indonesia, satu meja banyak rasa.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85292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LOKASI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26080" y="279806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Jl. Pasirkaliki No.67, Cicendo · </a:t>
            </a:r>
            <a:r>
              <a:rPr sz="1300" b="1">
                <a:solidFill>
                  <a:srgbClr val="101010"/>
                </a:solidFill>
                <a:latin typeface="Segoe UI"/>
              </a:rPr>
              <a:t>2,37 km dari Jalan Progo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358444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HARGA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26080" y="352958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Tier </a:t>
            </a:r>
            <a:r>
              <a:rPr sz="1300" b="1">
                <a:solidFill>
                  <a:srgbClr val="101010"/>
                </a:solidFill>
                <a:latin typeface="Segoe UI"/>
              </a:rPr>
              <a:t>mid - mid/high</a:t>
            </a:r>
            <a:r>
              <a:rPr sz="1300" b="0">
                <a:solidFill>
                  <a:srgbClr val="101010"/>
                </a:solidFill>
                <a:latin typeface="Segoe UI"/>
              </a:rPr>
              <a:t> · fokus paket rijsttafel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431596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MENU ANDALAN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26080" y="426110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Paket rijsttafel dengan beragam lauk Nusantara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504748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KARAKTER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26080" y="499262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Format historis &amp; klasik · volume review besar (3.783) = dikenal luas · celah: terasa tradisional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19088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6E6E6E"/>
                </a:solidFill>
                <a:latin typeface="Segoe UI"/>
              </a:rPr>
              <a:t>Sumber: Google Search/Maps (rating, alamat, tarif laporan pengguna), GoFood &amp; riset Perplexity (artikel media) · Sep 2026 · harga dapat berubah. Bukan daftar harga resmi.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prep_meramba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84048"/>
            <a:ext cx="11155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1">
                <a:solidFill>
                  <a:srgbClr val="E8E8E8"/>
                </a:solidFill>
                <a:latin typeface="Montserrat"/>
              </a:rPr>
              <a:t>PROFIL 08 · JARAK 4 KM · MARKET &amp; COMPETITOR MAPPING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4206240"/>
            <a:ext cx="10881360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400" b="1">
                <a:solidFill>
                  <a:srgbClr val="FFFFFF"/>
                </a:solidFill>
                <a:latin typeface="Montserrat"/>
              </a:rPr>
              <a:t>Merambah Rasa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5596128"/>
            <a:ext cx="11183112" cy="182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5742432"/>
            <a:ext cx="86868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Montserrat"/>
              </a:rPr>
              <a:t>4.9★ · 896 REVIEW</a:t>
            </a:r>
          </a:p>
          <a:p>
            <a:pPr algn="l"/>
            <a:r>
              <a:rPr sz="1200" b="0">
                <a:solidFill>
                  <a:srgbClr val="D8D8D8"/>
                </a:solidFill>
                <a:latin typeface="Segoe UI"/>
              </a:rPr>
              <a:t>Jl. Rancakendal Luhur No.9, Ciburial / Dago Atas · tur rasa Nusantara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19088"/>
            <a:ext cx="1118311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00" b="0">
                <a:solidFill>
                  <a:srgbClr val="BBBBBB"/>
                </a:solidFill>
                <a:latin typeface="Segoe UI"/>
              </a:rPr>
              <a:t>Foto: artikel media (sementara, ganti di ppt_assets/foto/merambah.jpg)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7782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PROFIL 08 · JARAK 4 KM · MARKET &amp; COMPETITOR MAPPING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63840" y="402336"/>
            <a:ext cx="3822191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>
                <a:solidFill>
                  <a:srgbClr val="6E6E6E"/>
                </a:solidFill>
                <a:latin typeface="Montserrat"/>
              </a:rPr>
              <a:t>4.9★ · 896 REVIEW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800" b="1">
                <a:solidFill>
                  <a:srgbClr val="101010"/>
                </a:solidFill>
                <a:latin typeface="Montserrat"/>
              </a:rPr>
              <a:t>Merambah Rasa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12140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KONSEP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6080" y="2066543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1">
                <a:solidFill>
                  <a:srgbClr val="101010"/>
                </a:solidFill>
                <a:latin typeface="Segoe UI"/>
              </a:rPr>
              <a:t>Tur rasa Nusantara</a:t>
            </a:r>
            <a:r>
              <a:rPr sz="1300" b="0">
                <a:solidFill>
                  <a:srgbClr val="101010"/>
                </a:solidFill>
                <a:latin typeface="Segoe UI"/>
              </a:rPr>
              <a:t> lintas daerah (Lombok, Bantul, Aceh) dengan sistem sharing · filosofi: “Dari bumi yang memberi, lewat tangan yang piawai, untuk hati yang mau berbagi”.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85292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LOKASI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26080" y="279806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1">
                <a:solidFill>
                  <a:srgbClr val="101010"/>
                </a:solidFill>
                <a:latin typeface="Segoe UI"/>
              </a:rPr>
              <a:t>Jl. Rancakendal Luhur No.9</a:t>
            </a:r>
            <a:r>
              <a:rPr sz="1300" b="0">
                <a:solidFill>
                  <a:srgbClr val="101010"/>
                </a:solidFill>
                <a:latin typeface="Segoe UI"/>
              </a:rPr>
              <a:t>, Ciburial / Dago Atas · secret escape dataran tinggi · outdoor + private dining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358444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HARGA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26080" y="352958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1">
                <a:solidFill>
                  <a:srgbClr val="101010"/>
                </a:solidFill>
                <a:latin typeface="Segoe UI"/>
              </a:rPr>
              <a:t>±Rp49.000-95.000 per orang</a:t>
            </a:r>
            <a:r>
              <a:rPr sz="1300" b="0">
                <a:solidFill>
                  <a:srgbClr val="101010"/>
                </a:solidFill>
                <a:latin typeface="Segoe UI"/>
              </a:rPr>
              <a:t> · contoh: Nasi 10rb · Tahu Sutra 23rb · Kates Klaten 23rb · Bulayak 36rb · Taliwang 65rb · pete premium 148rb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431596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MENU ANDALAN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26080" y="426110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Puding Dawet 38rb · Es Kecombrang/Kunyit 36rb · review puji sop balungan, nasgor merah, sate babat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504748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KARAKTER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26080" y="499262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1">
                <a:solidFill>
                  <a:srgbClr val="101010"/>
                </a:solidFill>
                <a:latin typeface="Segoe UI"/>
              </a:rPr>
              <a:t>Family friendly</a:t>
            </a:r>
            <a:r>
              <a:rPr sz="1300" b="0">
                <a:solidFill>
                  <a:srgbClr val="101010"/>
                </a:solidFill>
                <a:latin typeface="Segoe UI"/>
              </a:rPr>
              <a:t> &amp; weekend outing · pengunjung betah 1,5-3,5 jam · kritik: variasi menu kurang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19088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6E6E6E"/>
                </a:solidFill>
                <a:latin typeface="Segoe UI"/>
              </a:rPr>
              <a:t>Sumber: Google Search/Maps (rating, alamat, tarif laporan pengguna), GoFood &amp; riset Perplexity (artikel media) · Sep 2026 · harga dapat berubah. Bukan daftar harga resmi.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prep_sago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84048"/>
            <a:ext cx="11155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1">
                <a:solidFill>
                  <a:srgbClr val="E8E8E8"/>
                </a:solidFill>
                <a:latin typeface="Montserrat"/>
              </a:rPr>
              <a:t>PROFIL 09 · JARAK 10,4 KM · MARKET &amp; COMPETITOR MAPPING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4206240"/>
            <a:ext cx="10881360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200" b="1">
                <a:solidFill>
                  <a:srgbClr val="FFFFFF"/>
                </a:solidFill>
                <a:latin typeface="Montserrat"/>
              </a:rPr>
              <a:t>Sagoo Kitchen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5596128"/>
            <a:ext cx="11183112" cy="182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5742432"/>
            <a:ext cx="86868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Montserrat"/>
              </a:rPr>
              <a:t>baru · review masih sedikit</a:t>
            </a:r>
          </a:p>
          <a:p>
            <a:pPr algn="l"/>
            <a:r>
              <a:rPr sz="1200" b="0">
                <a:solidFill>
                  <a:srgbClr val="D8D8D8"/>
                </a:solidFill>
                <a:latin typeface="Segoe UI"/>
              </a:rPr>
              <a:t>Summarecon Mall Bandung (Gedebage) · Nusantara &amp; Peranakan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19088"/>
            <a:ext cx="1118311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00" b="0">
                <a:solidFill>
                  <a:srgbClr val="BBBBBB"/>
                </a:solidFill>
                <a:latin typeface="Segoe UI"/>
              </a:rPr>
              <a:t>Foto: artikel media (sementara, ganti di ppt_assets/foto/sagoo.jpg)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7782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MARKET &amp; COMPETITOR MAPPING · SEMUA VENUE SETARA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63840" y="402336"/>
            <a:ext cx="3822191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>
                <a:solidFill>
                  <a:srgbClr val="6E6E6E"/>
                </a:solidFill>
                <a:latin typeface="Montserrat"/>
              </a:rPr>
              <a:t>VERIFIKASI GOOGLE · SEP 2026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4000" b="1">
                <a:solidFill>
                  <a:srgbClr val="101010"/>
                </a:solidFill>
                <a:latin typeface="Montserrat"/>
              </a:rPr>
              <a:t>9 Venue · Satu Pandang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02920" y="2084831"/>
          <a:ext cx="11183112" cy="416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7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48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60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Montserrat"/>
                        </a:rPr>
                        <a:t>VENUE</a:t>
                      </a:r>
                    </a:p>
                  </a:txBody>
                  <a:tcPr marL="54864" marT="18288" marB="18288">
                    <a:solidFill>
                      <a:srgbClr val="101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Montserrat"/>
                        </a:rPr>
                        <a:t>RATING</a:t>
                      </a:r>
                    </a:p>
                  </a:txBody>
                  <a:tcPr marL="54864" marT="18288" marB="18288">
                    <a:solidFill>
                      <a:srgbClr val="101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Montserrat"/>
                        </a:rPr>
                        <a:t>JARAK DARI SN</a:t>
                      </a:r>
                    </a:p>
                  </a:txBody>
                  <a:tcPr marL="54864" marT="18288" marB="18288">
                    <a:solidFill>
                      <a:srgbClr val="101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Montserrat"/>
                        </a:rPr>
                        <a:t>KONSEP INTI</a:t>
                      </a:r>
                    </a:p>
                  </a:txBody>
                  <a:tcPr marL="54864" marT="18288" marB="18288">
                    <a:solidFill>
                      <a:srgbClr val="101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Montserrat"/>
                        </a:rPr>
                        <a:t>TIER / SUASANA</a:t>
                      </a:r>
                    </a:p>
                  </a:txBody>
                  <a:tcPr marL="54864" marT="18288" marB="18288">
                    <a:solidFill>
                      <a:srgbClr val="1010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0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50" b="1">
                          <a:solidFill>
                            <a:srgbClr val="101010"/>
                          </a:solidFill>
                          <a:latin typeface="Montserrat"/>
                        </a:rPr>
                        <a:t>Plataran Bandung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00" b="1">
                          <a:solidFill>
                            <a:srgbClr val="101010"/>
                          </a:solidFill>
                          <a:latin typeface="Segoe UI"/>
                        </a:rPr>
                        <a:t>4.8★ · 1.190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00">
                          <a:solidFill>
                            <a:srgbClr val="101010"/>
                          </a:solidFill>
                          <a:latin typeface="Segoe UI"/>
                        </a:rPr>
                        <a:t>420 m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>
                          <a:solidFill>
                            <a:srgbClr val="101010"/>
                          </a:solidFill>
                          <a:latin typeface="Segoe UI"/>
                        </a:rPr>
                        <a:t>Nusantara premium, etnik-elegan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>
                          <a:solidFill>
                            <a:srgbClr val="101010"/>
                          </a:solidFill>
                          <a:latin typeface="Segoe UI"/>
                        </a:rPr>
                        <a:t>Fine dining / upscale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0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50" b="1">
                          <a:solidFill>
                            <a:srgbClr val="101010"/>
                          </a:solidFill>
                          <a:latin typeface="Montserrat"/>
                        </a:rPr>
                        <a:t>Tempayan Indonesian Bistro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00" b="1">
                          <a:solidFill>
                            <a:srgbClr val="101010"/>
                          </a:solidFill>
                          <a:latin typeface="Segoe UI"/>
                        </a:rPr>
                        <a:t>4.8★ · 1.342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00">
                          <a:solidFill>
                            <a:srgbClr val="101010"/>
                          </a:solidFill>
                          <a:latin typeface="Segoe UI"/>
                        </a:rPr>
                        <a:t>430 m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>
                          <a:solidFill>
                            <a:srgbClr val="101010"/>
                          </a:solidFill>
                          <a:latin typeface="Segoe UI"/>
                        </a:rPr>
                        <a:t>Bistro nusantara, cerita tiap hidangan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>
                          <a:solidFill>
                            <a:srgbClr val="101010"/>
                          </a:solidFill>
                          <a:latin typeface="Segoe UI"/>
                        </a:rPr>
                        <a:t>Mid - mid/high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0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50" b="1">
                          <a:solidFill>
                            <a:srgbClr val="101010"/>
                          </a:solidFill>
                          <a:latin typeface="Montserrat"/>
                        </a:rPr>
                        <a:t>Dailah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00" b="1">
                          <a:solidFill>
                            <a:srgbClr val="101010"/>
                          </a:solidFill>
                          <a:latin typeface="Segoe UI"/>
                        </a:rPr>
                        <a:t>4.7★ · 847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00">
                          <a:solidFill>
                            <a:srgbClr val="101010"/>
                          </a:solidFill>
                          <a:latin typeface="Segoe UI"/>
                        </a:rPr>
                        <a:t>450 m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>
                          <a:solidFill>
                            <a:srgbClr val="101010"/>
                          </a:solidFill>
                          <a:latin typeface="Segoe UI"/>
                        </a:rPr>
                        <a:t>Sajian kontemporer + kolab chef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>
                          <a:solidFill>
                            <a:srgbClr val="101010"/>
                          </a:solidFill>
                          <a:latin typeface="Segoe UI"/>
                        </a:rPr>
                        <a:t>Mid-high curated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0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50" b="1">
                          <a:solidFill>
                            <a:srgbClr val="101010"/>
                          </a:solidFill>
                          <a:latin typeface="Montserrat"/>
                        </a:rPr>
                        <a:t>Goda Nusantara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00" b="1">
                          <a:solidFill>
                            <a:srgbClr val="101010"/>
                          </a:solidFill>
                          <a:latin typeface="Segoe UI"/>
                        </a:rPr>
                        <a:t>4.9★ · 672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00">
                          <a:solidFill>
                            <a:srgbClr val="101010"/>
                          </a:solidFill>
                          <a:latin typeface="Segoe UI"/>
                        </a:rPr>
                        <a:t>740 m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>
                          <a:solidFill>
                            <a:srgbClr val="101010"/>
                          </a:solidFill>
                          <a:latin typeface="Segoe UI"/>
                        </a:rPr>
                        <a:t>Prasmanan lauk rumahan nusantara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>
                          <a:solidFill>
                            <a:srgbClr val="101010"/>
                          </a:solidFill>
                          <a:latin typeface="Segoe UI"/>
                        </a:rPr>
                        <a:t>Mid · casual harian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0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50" b="1">
                          <a:solidFill>
                            <a:srgbClr val="101010"/>
                          </a:solidFill>
                          <a:latin typeface="Montserrat"/>
                        </a:rPr>
                        <a:t>Rempha di Tenggara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00" b="1">
                          <a:solidFill>
                            <a:srgbClr val="101010"/>
                          </a:solidFill>
                          <a:latin typeface="Segoe UI"/>
                        </a:rPr>
                        <a:t>4.7★ · 982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00">
                          <a:solidFill>
                            <a:srgbClr val="101010"/>
                          </a:solidFill>
                          <a:latin typeface="Segoe UI"/>
                        </a:rPr>
                        <a:t>1,1 km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>
                          <a:solidFill>
                            <a:srgbClr val="101010"/>
                          </a:solidFill>
                          <a:latin typeface="Segoe UI"/>
                        </a:rPr>
                        <a:t>Asia Tenggara + Nusantara, estetik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>
                          <a:solidFill>
                            <a:srgbClr val="101010"/>
                          </a:solidFill>
                          <a:latin typeface="Segoe UI"/>
                        </a:rPr>
                        <a:t>Mid · hangout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0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50" b="1">
                          <a:solidFill>
                            <a:srgbClr val="101010"/>
                          </a:solidFill>
                          <a:latin typeface="Montserrat"/>
                        </a:rPr>
                        <a:t>Sembagi Rasa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00" b="1">
                          <a:solidFill>
                            <a:srgbClr val="101010"/>
                          </a:solidFill>
                          <a:latin typeface="Segoe UI"/>
                        </a:rPr>
                        <a:t>4.7★ · 50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00">
                          <a:solidFill>
                            <a:srgbClr val="101010"/>
                          </a:solidFill>
                          <a:latin typeface="Segoe UI"/>
                        </a:rPr>
                        <a:t>1,45 km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>
                          <a:solidFill>
                            <a:srgbClr val="101010"/>
                          </a:solidFill>
                          <a:latin typeface="Segoe UI"/>
                        </a:rPr>
                        <a:t>Sunda modern (baru April 2026)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>
                          <a:solidFill>
                            <a:srgbClr val="101010"/>
                          </a:solidFill>
                          <a:latin typeface="Segoe UI"/>
                        </a:rPr>
                        <a:t>Mid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60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50" b="1">
                          <a:solidFill>
                            <a:srgbClr val="101010"/>
                          </a:solidFill>
                          <a:latin typeface="Montserrat"/>
                        </a:rPr>
                        <a:t>Rijsttafel Resto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00" b="1">
                          <a:solidFill>
                            <a:srgbClr val="101010"/>
                          </a:solidFill>
                          <a:latin typeface="Segoe UI"/>
                        </a:rPr>
                        <a:t>4.6★ · 3.783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00">
                          <a:solidFill>
                            <a:srgbClr val="101010"/>
                          </a:solidFill>
                          <a:latin typeface="Segoe UI"/>
                        </a:rPr>
                        <a:t>2,37 km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>
                          <a:solidFill>
                            <a:srgbClr val="101010"/>
                          </a:solidFill>
                          <a:latin typeface="Segoe UI"/>
                        </a:rPr>
                        <a:t>Rijsttafel klasik, banyak piring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>
                          <a:solidFill>
                            <a:srgbClr val="101010"/>
                          </a:solidFill>
                          <a:latin typeface="Segoe UI"/>
                        </a:rPr>
                        <a:t>Mid - mid/high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60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50" b="1">
                          <a:solidFill>
                            <a:srgbClr val="101010"/>
                          </a:solidFill>
                          <a:latin typeface="Montserrat"/>
                        </a:rPr>
                        <a:t>Merambah Rasa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00" b="1">
                          <a:solidFill>
                            <a:srgbClr val="101010"/>
                          </a:solidFill>
                          <a:latin typeface="Segoe UI"/>
                        </a:rPr>
                        <a:t>4.9★ · 896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00">
                          <a:solidFill>
                            <a:srgbClr val="101010"/>
                          </a:solidFill>
                          <a:latin typeface="Segoe UI"/>
                        </a:rPr>
                        <a:t>4 km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>
                          <a:solidFill>
                            <a:srgbClr val="101010"/>
                          </a:solidFill>
                          <a:latin typeface="Segoe UI"/>
                        </a:rPr>
                        <a:t>Tur rasa Nusantara, sharing, family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>
                          <a:solidFill>
                            <a:srgbClr val="101010"/>
                          </a:solidFill>
                          <a:latin typeface="Segoe UI"/>
                        </a:rPr>
                        <a:t>Affordable - mid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60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50" b="1">
                          <a:solidFill>
                            <a:srgbClr val="101010"/>
                          </a:solidFill>
                          <a:latin typeface="Montserrat"/>
                        </a:rPr>
                        <a:t>Sagoo Kitchen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00" b="1">
                          <a:solidFill>
                            <a:srgbClr val="101010"/>
                          </a:solidFill>
                          <a:latin typeface="Segoe UI"/>
                        </a:rPr>
                        <a:t>baru · sedikit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00">
                          <a:solidFill>
                            <a:srgbClr val="101010"/>
                          </a:solidFill>
                          <a:latin typeface="Segoe UI"/>
                        </a:rPr>
                        <a:t>10,4 km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>
                          <a:solidFill>
                            <a:srgbClr val="101010"/>
                          </a:solidFill>
                          <a:latin typeface="Segoe UI"/>
                        </a:rPr>
                        <a:t>Nusantara &amp; Peranakan (mall)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>
                          <a:solidFill>
                            <a:srgbClr val="101010"/>
                          </a:solidFill>
                          <a:latin typeface="Segoe UI"/>
                        </a:rPr>
                        <a:t>Mid · family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2920" y="6419088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 dirty="0" err="1">
                <a:solidFill>
                  <a:srgbClr val="6E6E6E"/>
                </a:solidFill>
                <a:latin typeface="Segoe UI"/>
              </a:rPr>
              <a:t>Sumber</a:t>
            </a:r>
            <a:r>
              <a:rPr sz="800" b="0" dirty="0">
                <a:solidFill>
                  <a:srgbClr val="6E6E6E"/>
                </a:solidFill>
                <a:latin typeface="Segoe UI"/>
              </a:rPr>
              <a:t>: panel Google (rating &amp; </a:t>
            </a:r>
            <a:r>
              <a:rPr sz="800" b="0" dirty="0" err="1">
                <a:solidFill>
                  <a:srgbClr val="6E6E6E"/>
                </a:solidFill>
                <a:latin typeface="Segoe UI"/>
              </a:rPr>
              <a:t>tarif</a:t>
            </a:r>
            <a:r>
              <a:rPr sz="800" b="0" dirty="0">
                <a:solidFill>
                  <a:srgbClr val="6E6E6E"/>
                </a:solidFill>
                <a:latin typeface="Segoe UI"/>
              </a:rPr>
              <a:t> yang </a:t>
            </a:r>
            <a:r>
              <a:rPr sz="800" b="0" dirty="0" err="1">
                <a:solidFill>
                  <a:srgbClr val="6E6E6E"/>
                </a:solidFill>
                <a:latin typeface="Segoe UI"/>
              </a:rPr>
              <a:t>dilaporkan</a:t>
            </a:r>
            <a:r>
              <a:rPr sz="800" b="0" dirty="0">
                <a:solidFill>
                  <a:srgbClr val="6E6E6E"/>
                </a:solidFill>
                <a:latin typeface="Segoe UI"/>
              </a:rPr>
              <a:t> </a:t>
            </a:r>
            <a:r>
              <a:rPr sz="800" b="0" dirty="0" err="1">
                <a:solidFill>
                  <a:srgbClr val="6E6E6E"/>
                </a:solidFill>
                <a:latin typeface="Segoe UI"/>
              </a:rPr>
              <a:t>pengguna</a:t>
            </a:r>
            <a:r>
              <a:rPr sz="800" b="0" dirty="0">
                <a:solidFill>
                  <a:srgbClr val="6E6E6E"/>
                </a:solidFill>
                <a:latin typeface="Segoe UI"/>
              </a:rPr>
              <a:t>), </a:t>
            </a:r>
            <a:r>
              <a:rPr sz="800" b="0" dirty="0" err="1">
                <a:solidFill>
                  <a:srgbClr val="6E6E6E"/>
                </a:solidFill>
                <a:latin typeface="Segoe UI"/>
              </a:rPr>
              <a:t>GoFood</a:t>
            </a:r>
            <a:r>
              <a:rPr sz="800" b="0" dirty="0">
                <a:solidFill>
                  <a:srgbClr val="6E6E6E"/>
                </a:solidFill>
                <a:latin typeface="Segoe UI"/>
              </a:rPr>
              <a:t>, </a:t>
            </a:r>
            <a:r>
              <a:rPr sz="800" b="0" dirty="0" err="1">
                <a:solidFill>
                  <a:srgbClr val="6E6E6E"/>
                </a:solidFill>
                <a:latin typeface="Segoe UI"/>
              </a:rPr>
              <a:t>riset</a:t>
            </a:r>
            <a:r>
              <a:rPr sz="800" b="0" dirty="0">
                <a:solidFill>
                  <a:srgbClr val="6E6E6E"/>
                </a:solidFill>
                <a:latin typeface="Segoe UI"/>
              </a:rPr>
              <a:t> Perplexity · Sep 2026. </a:t>
            </a:r>
            <a:r>
              <a:rPr sz="800" b="0" dirty="0" err="1">
                <a:solidFill>
                  <a:srgbClr val="6E6E6E"/>
                </a:solidFill>
                <a:latin typeface="Segoe UI"/>
              </a:rPr>
              <a:t>Semua</a:t>
            </a:r>
            <a:r>
              <a:rPr sz="800" b="0" dirty="0">
                <a:solidFill>
                  <a:srgbClr val="6E6E6E"/>
                </a:solidFill>
                <a:latin typeface="Segoe UI"/>
              </a:rPr>
              <a:t> venue </a:t>
            </a:r>
            <a:r>
              <a:rPr sz="800" b="0" dirty="0" err="1">
                <a:solidFill>
                  <a:srgbClr val="6E6E6E"/>
                </a:solidFill>
                <a:latin typeface="Segoe UI"/>
              </a:rPr>
              <a:t>dipetakan</a:t>
            </a:r>
            <a:r>
              <a:rPr sz="800" b="0" dirty="0">
                <a:solidFill>
                  <a:srgbClr val="6E6E6E"/>
                </a:solidFill>
                <a:latin typeface="Segoe UI"/>
              </a:rPr>
              <a:t> </a:t>
            </a:r>
            <a:r>
              <a:rPr sz="800" b="0" dirty="0" err="1">
                <a:solidFill>
                  <a:srgbClr val="6E6E6E"/>
                </a:solidFill>
                <a:latin typeface="Segoe UI"/>
              </a:rPr>
              <a:t>setara</a:t>
            </a:r>
            <a:r>
              <a:rPr sz="800" b="0" dirty="0">
                <a:solidFill>
                  <a:srgbClr val="6E6E6E"/>
                </a:solidFill>
                <a:latin typeface="Segoe UI"/>
              </a:rPr>
              <a:t>; detail </a:t>
            </a:r>
            <a:r>
              <a:rPr sz="800" b="0" dirty="0" err="1">
                <a:solidFill>
                  <a:srgbClr val="6E6E6E"/>
                </a:solidFill>
                <a:latin typeface="Segoe UI"/>
              </a:rPr>
              <a:t>harga</a:t>
            </a:r>
            <a:r>
              <a:rPr sz="800" b="0" dirty="0">
                <a:solidFill>
                  <a:srgbClr val="6E6E6E"/>
                </a:solidFill>
                <a:latin typeface="Segoe UI"/>
              </a:rPr>
              <a:t> &amp; menu di slide masing-masing.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7782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PROFIL 09 · JARAK 10,4 KM · MARKET &amp; COMPETITOR MAPPING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63840" y="402336"/>
            <a:ext cx="3822191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>
                <a:solidFill>
                  <a:srgbClr val="6E6E6E"/>
                </a:solidFill>
                <a:latin typeface="Montserrat"/>
              </a:rPr>
              <a:t>baru · review masih sedikit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800" b="1">
                <a:solidFill>
                  <a:srgbClr val="101010"/>
                </a:solidFill>
                <a:latin typeface="Montserrat"/>
              </a:rPr>
              <a:t>Sagoo Kitchen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12140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KONSEP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6080" y="2066543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Restoran keluarga dengan menu </a:t>
            </a:r>
            <a:r>
              <a:rPr sz="1300" b="1">
                <a:solidFill>
                  <a:srgbClr val="101010"/>
                </a:solidFill>
                <a:latin typeface="Segoe UI"/>
              </a:rPr>
              <a:t>Nusantara dan Peranakan</a:t>
            </a:r>
            <a:r>
              <a:rPr sz="1300" b="0">
                <a:solidFill>
                  <a:srgbClr val="101010"/>
                </a:solidFill>
                <a:latin typeface="Segoe UI"/>
              </a:rPr>
              <a:t>, nyaman untuk semua usia; buka sejak Agustus 2025.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85292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LOKASI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26080" y="279806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Downtown Walk, Summarecon Mall Bandung (Gedebage) · </a:t>
            </a:r>
            <a:r>
              <a:rPr sz="1300" b="1">
                <a:solidFill>
                  <a:srgbClr val="101010"/>
                </a:solidFill>
                <a:latin typeface="Segoe UI"/>
              </a:rPr>
              <a:t>10,4 km dari Jalan Progo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358444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HARGA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26080" y="352958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Tier </a:t>
            </a:r>
            <a:r>
              <a:rPr sz="1300" b="1">
                <a:solidFill>
                  <a:srgbClr val="101010"/>
                </a:solidFill>
                <a:latin typeface="Segoe UI"/>
              </a:rPr>
              <a:t>mid</a:t>
            </a:r>
            <a:r>
              <a:rPr sz="1300" b="0">
                <a:solidFill>
                  <a:srgbClr val="101010"/>
                </a:solidFill>
                <a:latin typeface="Segoe UI"/>
              </a:rPr>
              <a:t> (restoran mall keluarga) · harga belum terdokumentasi di sumber publik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431596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MENU ANDALAN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26080" y="426110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Masakan Nusantara yang nyaman di lidah + sentuhan Peranakan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504748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KARAKTER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26080" y="499262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Family-friendly, santai · celah: jauh di mall, bukan pesaing langsung prime-time dining Progo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19088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6E6E6E"/>
                </a:solidFill>
                <a:latin typeface="Segoe UI"/>
              </a:rPr>
              <a:t>Sumber: Google Search/Maps (rating, alamat, tarif laporan pengguna), GoFood &amp; riset Perplexity (artikel media) · Sep 2026 · harga dapat berubah. Bukan daftar harga resmi.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7782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MARKET &amp; COMPETITOR MAPPING · MEDIA DIGITAL MARKETING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63840" y="402336"/>
            <a:ext cx="3822191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>
                <a:solidFill>
                  <a:srgbClr val="6E6E6E"/>
                </a:solidFill>
                <a:latin typeface="Montserrat"/>
              </a:rPr>
              <a:t>SEP 2026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4000" b="1">
                <a:solidFill>
                  <a:srgbClr val="101010"/>
                </a:solidFill>
                <a:latin typeface="Montserrat"/>
              </a:rPr>
              <a:t>Digital Presence · 9 Resto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02920" y="2057400"/>
          <a:ext cx="11183112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8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7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307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062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Montserrat"/>
                        </a:rPr>
                        <a:t>RESTO</a:t>
                      </a:r>
                    </a:p>
                  </a:txBody>
                  <a:tcPr marL="54864" marT="18288" marB="18288">
                    <a:solidFill>
                      <a:srgbClr val="101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Montserrat"/>
                        </a:rPr>
                        <a:t>INSTAGRAM</a:t>
                      </a:r>
                    </a:p>
                  </a:txBody>
                  <a:tcPr marL="54864" marT="18288" marB="18288">
                    <a:solidFill>
                      <a:srgbClr val="101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Montserrat"/>
                        </a:rPr>
                        <a:t>WEBSITE / RESERVASI</a:t>
                      </a:r>
                    </a:p>
                  </a:txBody>
                  <a:tcPr marL="54864" marT="18288" marB="18288">
                    <a:solidFill>
                      <a:srgbClr val="101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Montserrat"/>
                        </a:rPr>
                        <a:t>MEDIA LAIN &amp; CATATAN</a:t>
                      </a:r>
                    </a:p>
                  </a:txBody>
                  <a:tcPr marL="54864" marT="18288" marB="18288">
                    <a:solidFill>
                      <a:srgbClr val="1010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1">
                          <a:solidFill>
                            <a:srgbClr val="101010"/>
                          </a:solidFill>
                          <a:latin typeface="Montserrat"/>
                        </a:rPr>
                        <a:t>Dailah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0">
                          <a:solidFill>
                            <a:srgbClr val="101010"/>
                          </a:solidFill>
                          <a:latin typeface="Segoe UI"/>
                        </a:rPr>
                        <a:t>@dailahsajiankontemporer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0">
                          <a:solidFill>
                            <a:srgbClr val="101010"/>
                          </a:solidFill>
                          <a:latin typeface="Segoe UI"/>
                        </a:rPr>
                        <a:t>Tidak ada website khusus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00" b="0">
                          <a:solidFill>
                            <a:srgbClr val="101010"/>
                          </a:solidFill>
                          <a:latin typeface="Segoe UI"/>
                        </a:rPr>
                        <a:t>IG utama; konsep chef-driven via event/buffet (mis. InterContinental); muncul di media travel &amp; kuliner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1">
                          <a:solidFill>
                            <a:srgbClr val="101010"/>
                          </a:solidFill>
                          <a:latin typeface="Montserrat"/>
                        </a:rPr>
                        <a:t>Rempha di Tenggara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0">
                          <a:solidFill>
                            <a:srgbClr val="101010"/>
                          </a:solidFill>
                          <a:latin typeface="Segoe UI"/>
                        </a:rPr>
                        <a:t>@rempha.ditenggara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0">
                          <a:solidFill>
                            <a:srgbClr val="101010"/>
                          </a:solidFill>
                          <a:latin typeface="Segoe UI"/>
                        </a:rPr>
                        <a:t>Tidak ada; reservasi DM/WA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00" b="0">
                          <a:solidFill>
                            <a:srgbClr val="101010"/>
                          </a:solidFill>
                          <a:latin typeface="Segoe UI"/>
                        </a:rPr>
                        <a:t>IG aktif menu &amp; suasana; TikTok ramai review user; TodayNews; hidden gem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1">
                          <a:solidFill>
                            <a:srgbClr val="101010"/>
                          </a:solidFill>
                          <a:latin typeface="Montserrat"/>
                        </a:rPr>
                        <a:t>Merambah Rasa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0">
                          <a:solidFill>
                            <a:srgbClr val="101010"/>
                          </a:solidFill>
                          <a:latin typeface="Segoe UI"/>
                        </a:rPr>
                        <a:t>@merambah.rasa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0">
                          <a:solidFill>
                            <a:srgbClr val="101010"/>
                          </a:solidFill>
                          <a:latin typeface="Segoe UI"/>
                        </a:rPr>
                        <a:t>merambahrasa.com (menu bulanan)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00" b="0">
                          <a:solidFill>
                            <a:srgbClr val="101010"/>
                          </a:solidFill>
                          <a:latin typeface="Segoe UI"/>
                        </a:rPr>
                        <a:t>IG aktif BTS &amp; menu; IDN Times, Tribun Jabar, InfoBDG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1">
                          <a:solidFill>
                            <a:srgbClr val="101010"/>
                          </a:solidFill>
                          <a:latin typeface="Montserrat"/>
                        </a:rPr>
                        <a:t>Plataran Bandung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0">
                          <a:solidFill>
                            <a:srgbClr val="101010"/>
                          </a:solidFill>
                          <a:latin typeface="Segoe UI"/>
                        </a:rPr>
                        <a:t>@plataran.bandung (+ @teras.byplataran)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0">
                          <a:solidFill>
                            <a:srgbClr val="101010"/>
                          </a:solidFill>
                          <a:latin typeface="Segoe UI"/>
                        </a:rPr>
                        <a:t>plataran.com (grup)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00" b="0">
                          <a:solidFill>
                            <a:srgbClr val="101010"/>
                          </a:solidFill>
                          <a:latin typeface="Segoe UI"/>
                        </a:rPr>
                        <a:t>IG event &amp; menu; TikTok; Linktree Teras; fine dining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1">
                          <a:solidFill>
                            <a:srgbClr val="101010"/>
                          </a:solidFill>
                          <a:latin typeface="Montserrat"/>
                        </a:rPr>
                        <a:t>Goda Nusantara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0">
                          <a:solidFill>
                            <a:srgbClr val="101010"/>
                          </a:solidFill>
                          <a:latin typeface="Segoe UI"/>
                        </a:rPr>
                        <a:t>@goda.nusantara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0">
                          <a:solidFill>
                            <a:srgbClr val="101010"/>
                          </a:solidFill>
                          <a:latin typeface="Segoe UI"/>
                        </a:rPr>
                        <a:t>Tidak ada; delivery/DM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00" b="0">
                          <a:solidFill>
                            <a:srgbClr val="101010"/>
                          </a:solidFill>
                          <a:latin typeface="Segoe UI"/>
                        </a:rPr>
                        <a:t>IG update lokasi &amp; menu; TikTok review user; WhatsNew Bandung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1">
                          <a:solidFill>
                            <a:srgbClr val="101010"/>
                          </a:solidFill>
                          <a:latin typeface="Montserrat"/>
                        </a:rPr>
                        <a:t>Tempayan Indonesian Bistro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0">
                          <a:solidFill>
                            <a:srgbClr val="101010"/>
                          </a:solidFill>
                          <a:latin typeface="Segoe UI"/>
                        </a:rPr>
                        <a:t>@tempayan.bistro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0">
                          <a:solidFill>
                            <a:srgbClr val="101010"/>
                          </a:solidFill>
                          <a:latin typeface="Segoe UI"/>
                        </a:rPr>
                        <a:t>Tidak ada; reservasi WA/DM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00" b="0">
                          <a:solidFill>
                            <a:srgbClr val="101010"/>
                          </a:solidFill>
                          <a:latin typeface="Segoe UI"/>
                        </a:rPr>
                        <a:t>IG menu &amp; promo; TikTok review user; Tripadvisor banyak review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1">
                          <a:solidFill>
                            <a:srgbClr val="101010"/>
                          </a:solidFill>
                          <a:latin typeface="Montserrat"/>
                        </a:rPr>
                        <a:t>Rijsttafel Resto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0">
                          <a:solidFill>
                            <a:srgbClr val="101010"/>
                          </a:solidFill>
                          <a:latin typeface="Segoe UI"/>
                        </a:rPr>
                        <a:t>@rijsttafelresto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0">
                          <a:solidFill>
                            <a:srgbClr val="101010"/>
                          </a:solidFill>
                          <a:latin typeface="Segoe UI"/>
                        </a:rPr>
                        <a:t>Tidak ada; reservasi telp 022-6120347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00" b="0">
                          <a:solidFill>
                            <a:srgbClr val="101010"/>
                          </a:solidFill>
                          <a:latin typeface="Segoe UI"/>
                        </a:rPr>
                        <a:t>IG info reservasi &amp; menu; YouTube &amp; Tripadvisor review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1">
                          <a:solidFill>
                            <a:srgbClr val="101010"/>
                          </a:solidFill>
                          <a:latin typeface="Montserrat"/>
                        </a:rPr>
                        <a:t>Sembagi Rasa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0">
                          <a:solidFill>
                            <a:srgbClr val="101010"/>
                          </a:solidFill>
                          <a:latin typeface="Segoe UI"/>
                        </a:rPr>
                        <a:t>@sembagirasaresto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0">
                          <a:solidFill>
                            <a:srgbClr val="101010"/>
                          </a:solidFill>
                          <a:latin typeface="Segoe UI"/>
                        </a:rPr>
                        <a:t>Tidak ada; reservasi WA/DM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00" b="0">
                          <a:solidFill>
                            <a:srgbClr val="101010"/>
                          </a:solidFill>
                          <a:latin typeface="Segoe UI"/>
                        </a:rPr>
                        <a:t>IG berkembang; InfoBDG &amp; repost kuliner lokal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1">
                          <a:solidFill>
                            <a:srgbClr val="101010"/>
                          </a:solidFill>
                          <a:latin typeface="Montserrat"/>
                        </a:rPr>
                        <a:t>Sagoo Kitchen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0">
                          <a:solidFill>
                            <a:srgbClr val="101010"/>
                          </a:solidFill>
                          <a:latin typeface="Segoe UI"/>
                        </a:rPr>
                        <a:t>@sagoo_kitchen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00" b="0">
                          <a:solidFill>
                            <a:srgbClr val="101010"/>
                          </a:solidFill>
                          <a:latin typeface="Segoe UI"/>
                        </a:rPr>
                        <a:t>sagookitchen.com · linktr.ee/sagookitchenjkt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00" b="0">
                          <a:solidFill>
                            <a:srgbClr val="101010"/>
                          </a:solidFill>
                          <a:latin typeface="Segoe UI"/>
                        </a:rPr>
                        <a:t>IG menu &amp; promo; TikTok review user; family-friendly mall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2920" y="6419088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6E6E6E"/>
                </a:solidFill>
                <a:latin typeface="Segoe UI"/>
              </a:rPr>
              <a:t>Akun &amp; media diverifikasi dari riset media digital (Sep 2026) · handle Instagram bisa berubah, cek sebelum dipakai untuk aktivasi.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7782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MARKET &amp; COMPETITOR MAPPING · RECAP 9 VENUE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63840" y="402336"/>
            <a:ext cx="3822191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>
                <a:solidFill>
                  <a:srgbClr val="6E6E6E"/>
                </a:solidFill>
                <a:latin typeface="Montserrat"/>
              </a:rPr>
              <a:t>VERIFIKASI GOOGLE · SEP 2026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800" b="1">
                <a:solidFill>
                  <a:srgbClr val="101010"/>
                </a:solidFill>
                <a:latin typeface="Montserrat"/>
              </a:rPr>
              <a:t>Recap · 9 Venue Konsep Mirip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02920" y="2084831"/>
          <a:ext cx="11183112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3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4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4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908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Montserrat"/>
                        </a:rPr>
                        <a:t>VENUE &amp; LOKASI</a:t>
                      </a:r>
                    </a:p>
                  </a:txBody>
                  <a:tcPr marL="54864" marT="18288" marB="18288">
                    <a:solidFill>
                      <a:srgbClr val="101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Montserrat"/>
                        </a:rPr>
                        <a:t>RATING</a:t>
                      </a:r>
                    </a:p>
                  </a:txBody>
                  <a:tcPr marL="54864" marT="18288" marB="18288">
                    <a:solidFill>
                      <a:srgbClr val="101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Montserrat"/>
                        </a:rPr>
                        <a:t>JARAK</a:t>
                      </a:r>
                    </a:p>
                  </a:txBody>
                  <a:tcPr marL="54864" marT="18288" marB="18288">
                    <a:solidFill>
                      <a:srgbClr val="101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Montserrat"/>
                        </a:rPr>
                        <a:t>FORMAT &amp; POSISI</a:t>
                      </a:r>
                    </a:p>
                  </a:txBody>
                  <a:tcPr marL="54864" marT="18288" marB="18288">
                    <a:solidFill>
                      <a:srgbClr val="1010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1">
                          <a:solidFill>
                            <a:srgbClr val="101010"/>
                          </a:solidFill>
                          <a:latin typeface="Montserrat"/>
                        </a:rPr>
                        <a:t>Plataran Bandung · Jl. Diponegoro 27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1">
                          <a:solidFill>
                            <a:srgbClr val="101010"/>
                          </a:solidFill>
                          <a:latin typeface="Segoe UI"/>
                        </a:rPr>
                        <a:t>4.8★ · 1.190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0">
                          <a:solidFill>
                            <a:srgbClr val="101010"/>
                          </a:solidFill>
                          <a:latin typeface="Segoe UI"/>
                        </a:rPr>
                        <a:t>0,42 km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50" b="0">
                          <a:solidFill>
                            <a:srgbClr val="101010"/>
                          </a:solidFill>
                          <a:latin typeface="Segoe UI"/>
                        </a:rPr>
                        <a:t>Nusantara premium grup Plataran, etnik-elegan · </a:t>
                      </a:r>
                      <a:r>
                        <a:rPr sz="850" b="1">
                          <a:solidFill>
                            <a:srgbClr val="101010"/>
                          </a:solidFill>
                          <a:latin typeface="Segoe UI"/>
                        </a:rPr>
                        <a:t>fine dining/upscale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1">
                          <a:solidFill>
                            <a:srgbClr val="101010"/>
                          </a:solidFill>
                          <a:latin typeface="Montserrat"/>
                        </a:rPr>
                        <a:t>Tempayan Indonesian Bistro · Jl. Citarum 10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1">
                          <a:solidFill>
                            <a:srgbClr val="101010"/>
                          </a:solidFill>
                          <a:latin typeface="Segoe UI"/>
                        </a:rPr>
                        <a:t>4.8★ · 1.342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0">
                          <a:solidFill>
                            <a:srgbClr val="101010"/>
                          </a:solidFill>
                          <a:latin typeface="Segoe UI"/>
                        </a:rPr>
                        <a:t>0,43 km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50" b="0">
                          <a:solidFill>
                            <a:srgbClr val="101010"/>
                          </a:solidFill>
                          <a:latin typeface="Segoe UI"/>
                        </a:rPr>
                        <a:t>Bistro nusantara ber-storytelling daerah (Martabak Meulaboh) · </a:t>
                      </a:r>
                      <a:r>
                        <a:rPr sz="850" b="1">
                          <a:solidFill>
                            <a:srgbClr val="101010"/>
                          </a:solidFill>
                          <a:latin typeface="Segoe UI"/>
                        </a:rPr>
                        <a:t>mid-mid/high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1">
                          <a:solidFill>
                            <a:srgbClr val="101010"/>
                          </a:solidFill>
                          <a:latin typeface="Montserrat"/>
                        </a:rPr>
                        <a:t>Dailah · Jl. Cisangkuy 60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1">
                          <a:solidFill>
                            <a:srgbClr val="101010"/>
                          </a:solidFill>
                          <a:latin typeface="Segoe UI"/>
                        </a:rPr>
                        <a:t>4.7★ · 847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0">
                          <a:solidFill>
                            <a:srgbClr val="101010"/>
                          </a:solidFill>
                          <a:latin typeface="Segoe UI"/>
                        </a:rPr>
                        <a:t>0,45 km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50" b="0">
                          <a:solidFill>
                            <a:srgbClr val="101010"/>
                          </a:solidFill>
                          <a:latin typeface="Segoe UI"/>
                        </a:rPr>
                        <a:t>Sajian kontemporer + kolab chef; menu ganti 3 bulan · </a:t>
                      </a:r>
                      <a:r>
                        <a:rPr sz="850" b="1">
                          <a:solidFill>
                            <a:srgbClr val="101010"/>
                          </a:solidFill>
                          <a:latin typeface="Segoe UI"/>
                        </a:rPr>
                        <a:t>mid-high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1">
                          <a:solidFill>
                            <a:srgbClr val="101010"/>
                          </a:solidFill>
                          <a:latin typeface="Montserrat"/>
                        </a:rPr>
                        <a:t>Goda Nusantara · Jl. Geusan Ulun 3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1">
                          <a:solidFill>
                            <a:srgbClr val="101010"/>
                          </a:solidFill>
                          <a:latin typeface="Segoe UI"/>
                        </a:rPr>
                        <a:t>4.9★ · 672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0">
                          <a:solidFill>
                            <a:srgbClr val="101010"/>
                          </a:solidFill>
                          <a:latin typeface="Segoe UI"/>
                        </a:rPr>
                        <a:t>0,74 km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50" b="0">
                          <a:solidFill>
                            <a:srgbClr val="101010"/>
                          </a:solidFill>
                          <a:latin typeface="Segoe UI"/>
                        </a:rPr>
                        <a:t>Prasmanan lauk rumahan klasik, lokasi baru lebih luas · </a:t>
                      </a:r>
                      <a:r>
                        <a:rPr sz="850" b="1">
                          <a:solidFill>
                            <a:srgbClr val="101010"/>
                          </a:solidFill>
                          <a:latin typeface="Segoe UI"/>
                        </a:rPr>
                        <a:t>mid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1">
                          <a:solidFill>
                            <a:srgbClr val="101010"/>
                          </a:solidFill>
                          <a:latin typeface="Montserrat"/>
                        </a:rPr>
                        <a:t>Rempha di Tenggara · Jl. Bangka 6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1">
                          <a:solidFill>
                            <a:srgbClr val="101010"/>
                          </a:solidFill>
                          <a:latin typeface="Segoe UI"/>
                        </a:rPr>
                        <a:t>4.7★ · 982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0">
                          <a:solidFill>
                            <a:srgbClr val="101010"/>
                          </a:solidFill>
                          <a:latin typeface="Segoe UI"/>
                        </a:rPr>
                        <a:t>1,1 km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50" b="0">
                          <a:solidFill>
                            <a:srgbClr val="101010"/>
                          </a:solidFill>
                          <a:latin typeface="Segoe UI"/>
                        </a:rPr>
                        <a:t>Asia Tenggara + Nusantara, owner MasterChef, estetik · </a:t>
                      </a:r>
                      <a:r>
                        <a:rPr sz="850" b="1">
                          <a:solidFill>
                            <a:srgbClr val="101010"/>
                          </a:solidFill>
                          <a:latin typeface="Segoe UI"/>
                        </a:rPr>
                        <a:t>mid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1">
                          <a:solidFill>
                            <a:srgbClr val="101010"/>
                          </a:solidFill>
                          <a:latin typeface="Montserrat"/>
                        </a:rPr>
                        <a:t>Sembagi Rasa · Jl. Anggrek 51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1">
                          <a:solidFill>
                            <a:srgbClr val="101010"/>
                          </a:solidFill>
                          <a:latin typeface="Segoe UI"/>
                        </a:rPr>
                        <a:t>4.7★ · 50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0">
                          <a:solidFill>
                            <a:srgbClr val="101010"/>
                          </a:solidFill>
                          <a:latin typeface="Segoe UI"/>
                        </a:rPr>
                        <a:t>1,45 km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50" b="0">
                          <a:solidFill>
                            <a:srgbClr val="101010"/>
                          </a:solidFill>
                          <a:latin typeface="Segoe UI"/>
                        </a:rPr>
                        <a:t>Sunda modern, baru buka April 2026 · </a:t>
                      </a:r>
                      <a:r>
                        <a:rPr sz="850" b="1">
                          <a:solidFill>
                            <a:srgbClr val="101010"/>
                          </a:solidFill>
                          <a:latin typeface="Segoe UI"/>
                        </a:rPr>
                        <a:t>mid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1">
                          <a:solidFill>
                            <a:srgbClr val="101010"/>
                          </a:solidFill>
                          <a:latin typeface="Montserrat"/>
                        </a:rPr>
                        <a:t>Rijsttafel Resto · Jl. Pasirkaliki 67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1">
                          <a:solidFill>
                            <a:srgbClr val="101010"/>
                          </a:solidFill>
                          <a:latin typeface="Segoe UI"/>
                        </a:rPr>
                        <a:t>4.6★ · 3.783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0">
                          <a:solidFill>
                            <a:srgbClr val="101010"/>
                          </a:solidFill>
                          <a:latin typeface="Segoe UI"/>
                        </a:rPr>
                        <a:t>2,37 km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50" b="0">
                          <a:solidFill>
                            <a:srgbClr val="101010"/>
                          </a:solidFill>
                          <a:latin typeface="Segoe UI"/>
                        </a:rPr>
                        <a:t>Rijsttafel klasik satu meja banyak piring · </a:t>
                      </a:r>
                      <a:r>
                        <a:rPr sz="850" b="1">
                          <a:solidFill>
                            <a:srgbClr val="101010"/>
                          </a:solidFill>
                          <a:latin typeface="Segoe UI"/>
                        </a:rPr>
                        <a:t>mid-mid/high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1">
                          <a:solidFill>
                            <a:srgbClr val="101010"/>
                          </a:solidFill>
                          <a:latin typeface="Montserrat"/>
                        </a:rPr>
                        <a:t>Merambah Rasa · Jl. Rancakendal 9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1">
                          <a:solidFill>
                            <a:srgbClr val="101010"/>
                          </a:solidFill>
                          <a:latin typeface="Segoe UI"/>
                        </a:rPr>
                        <a:t>4.9★ · 896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0">
                          <a:solidFill>
                            <a:srgbClr val="101010"/>
                          </a:solidFill>
                          <a:latin typeface="Segoe UI"/>
                        </a:rPr>
                        <a:t>4 km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50" b="0">
                          <a:solidFill>
                            <a:srgbClr val="101010"/>
                          </a:solidFill>
                          <a:latin typeface="Segoe UI"/>
                        </a:rPr>
                        <a:t>Tur rasa Nusantara sharing, filosofi berbagi, family · </a:t>
                      </a:r>
                      <a:r>
                        <a:rPr sz="850" b="1">
                          <a:solidFill>
                            <a:srgbClr val="101010"/>
                          </a:solidFill>
                          <a:latin typeface="Segoe UI"/>
                        </a:rPr>
                        <a:t>affordable-mid</a:t>
                      </a:r>
                    </a:p>
                  </a:txBody>
                  <a:tcPr marL="54864" marT="9144" marB="9144" anchor="ctr"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1">
                          <a:solidFill>
                            <a:srgbClr val="101010"/>
                          </a:solidFill>
                          <a:latin typeface="Montserrat"/>
                        </a:rPr>
                        <a:t>Sagoo Kitchen · Summarecon Gedebage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1">
                          <a:solidFill>
                            <a:srgbClr val="101010"/>
                          </a:solidFill>
                          <a:latin typeface="Segoe UI"/>
                        </a:rPr>
                        <a:t>baru · sedikit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950" b="0">
                          <a:solidFill>
                            <a:srgbClr val="101010"/>
                          </a:solidFill>
                          <a:latin typeface="Segoe UI"/>
                        </a:rPr>
                        <a:t>10,4 km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50" b="0">
                          <a:solidFill>
                            <a:srgbClr val="101010"/>
                          </a:solidFill>
                          <a:latin typeface="Segoe UI"/>
                        </a:rPr>
                        <a:t>Nusantara &amp; Peranakan family-friendly di mall, buka Agu 2025 · </a:t>
                      </a:r>
                      <a:r>
                        <a:rPr sz="850" b="1">
                          <a:solidFill>
                            <a:srgbClr val="101010"/>
                          </a:solidFill>
                          <a:latin typeface="Segoe UI"/>
                        </a:rPr>
                        <a:t>mid</a:t>
                      </a:r>
                    </a:p>
                  </a:txBody>
                  <a:tcPr marL="5486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2920" y="6419088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6E6E6E"/>
                </a:solidFill>
                <a:latin typeface="Segoe UI"/>
              </a:rPr>
              <a:t>Rating &amp; jarak diverifikasi via Google Maps (Sep 2026). Tier dari riset Perplexity (media kuliner). Detail harga/menu: slide masing-masing venue.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7782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IMPLIKASI · MEMBACA PERMAINAN RESTO NUSANTARA DI BANDUNG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63840" y="402336"/>
            <a:ext cx="3822191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1000" b="1" dirty="0">
                <a:solidFill>
                  <a:srgbClr val="6E6E6E"/>
                </a:solidFill>
                <a:latin typeface="Montserrat"/>
              </a:rPr>
              <a:t>By </a:t>
            </a:r>
            <a:r>
              <a:rPr sz="1000" b="1" dirty="0">
                <a:solidFill>
                  <a:srgbClr val="6E6E6E"/>
                </a:solidFill>
                <a:latin typeface="Montserrat"/>
              </a:rPr>
              <a:t>BILHAQY · SEP 2026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400" b="1">
                <a:solidFill>
                  <a:srgbClr val="101010"/>
                </a:solidFill>
                <a:latin typeface="Montserrat"/>
              </a:rPr>
              <a:t>Gameplay Resto Nusantara · di Bandung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" y="3083052"/>
            <a:ext cx="5074920" cy="2011680"/>
          </a:xfrm>
          <a:prstGeom prst="rect">
            <a:avLst/>
          </a:prstGeom>
          <a:noFill/>
          <a:ln w="9525">
            <a:solidFill>
              <a:srgbClr val="10101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9" name="TextBox 8"/>
          <p:cNvSpPr txBox="1"/>
          <p:nvPr/>
        </p:nvSpPr>
        <p:spPr>
          <a:xfrm>
            <a:off x="795528" y="3320797"/>
            <a:ext cx="452628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200" b="1" dirty="0" err="1">
                <a:solidFill>
                  <a:srgbClr val="101010"/>
                </a:solidFill>
                <a:latin typeface="Montserrat"/>
              </a:rPr>
              <a:t>Merambah</a:t>
            </a:r>
            <a:r>
              <a:rPr sz="2200" b="1" dirty="0">
                <a:solidFill>
                  <a:srgbClr val="101010"/>
                </a:solidFill>
                <a:latin typeface="Montserrat"/>
              </a:rPr>
              <a:t> Rasa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5528" y="3759708"/>
            <a:ext cx="45262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Rooted culture &amp; authentic food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5528" y="4052317"/>
            <a:ext cx="4526280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sz="1250" b="0" dirty="0" err="1">
                <a:solidFill>
                  <a:srgbClr val="101010"/>
                </a:solidFill>
                <a:latin typeface="Segoe UI"/>
              </a:rPr>
              <a:t>Posisinya</a:t>
            </a:r>
            <a:r>
              <a:rPr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101010"/>
                </a:solidFill>
                <a:latin typeface="Segoe UI"/>
              </a:rPr>
              <a:t>seputar</a:t>
            </a:r>
            <a:r>
              <a:rPr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101010"/>
                </a:solidFill>
                <a:latin typeface="Segoe UI"/>
              </a:rPr>
              <a:t>budaya</a:t>
            </a:r>
            <a:r>
              <a:rPr sz="1250" b="0" dirty="0">
                <a:solidFill>
                  <a:srgbClr val="101010"/>
                </a:solidFill>
                <a:latin typeface="Segoe UI"/>
              </a:rPr>
              <a:t>: </a:t>
            </a:r>
            <a:r>
              <a:rPr sz="1250" b="0" dirty="0" err="1">
                <a:solidFill>
                  <a:srgbClr val="101010"/>
                </a:solidFill>
                <a:latin typeface="Segoe UI"/>
              </a:rPr>
              <a:t>bukan</a:t>
            </a:r>
            <a:r>
              <a:rPr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101010"/>
                </a:solidFill>
                <a:latin typeface="Segoe UI"/>
              </a:rPr>
              <a:t>sekadar</a:t>
            </a:r>
            <a:r>
              <a:rPr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101010"/>
                </a:solidFill>
                <a:latin typeface="Segoe UI"/>
              </a:rPr>
              <a:t>makanan</a:t>
            </a:r>
            <a:r>
              <a:rPr sz="1250" b="0" dirty="0">
                <a:solidFill>
                  <a:srgbClr val="101010"/>
                </a:solidFill>
                <a:latin typeface="Segoe UI"/>
              </a:rPr>
              <a:t>, </a:t>
            </a:r>
            <a:r>
              <a:rPr sz="1250" b="0" dirty="0" err="1">
                <a:solidFill>
                  <a:srgbClr val="101010"/>
                </a:solidFill>
                <a:latin typeface="Segoe UI"/>
              </a:rPr>
              <a:t>tapi</a:t>
            </a:r>
            <a:r>
              <a:rPr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101010"/>
                </a:solidFill>
                <a:latin typeface="Segoe UI"/>
              </a:rPr>
              <a:t>elemen</a:t>
            </a:r>
            <a:r>
              <a:rPr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101010"/>
                </a:solidFill>
                <a:latin typeface="Segoe UI"/>
              </a:rPr>
              <a:t>kultural</a:t>
            </a:r>
            <a:r>
              <a:rPr sz="1250" b="0" dirty="0">
                <a:solidFill>
                  <a:srgbClr val="101010"/>
                </a:solidFill>
                <a:latin typeface="Segoe UI"/>
              </a:rPr>
              <a:t> yang </a:t>
            </a:r>
            <a:r>
              <a:rPr sz="1250" b="0" dirty="0" err="1">
                <a:solidFill>
                  <a:srgbClr val="101010"/>
                </a:solidFill>
                <a:latin typeface="Segoe UI"/>
              </a:rPr>
              <a:t>mempengaruhi</a:t>
            </a:r>
            <a:r>
              <a:rPr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101010"/>
                </a:solidFill>
                <a:latin typeface="Segoe UI"/>
              </a:rPr>
              <a:t>makanan</a:t>
            </a:r>
            <a:r>
              <a:rPr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101010"/>
                </a:solidFill>
                <a:latin typeface="Segoe UI"/>
              </a:rPr>
              <a:t>itu</a:t>
            </a:r>
            <a:r>
              <a:rPr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101010"/>
                </a:solidFill>
                <a:latin typeface="Segoe UI"/>
              </a:rPr>
              <a:t>sendiri</a:t>
            </a:r>
            <a:r>
              <a:rPr sz="1250" b="0" dirty="0">
                <a:solidFill>
                  <a:srgbClr val="101010"/>
                </a:solidFill>
                <a:latin typeface="Segoe UI"/>
              </a:rPr>
              <a:t>. Campaign yang </a:t>
            </a:r>
            <a:r>
              <a:rPr sz="1250" b="0" dirty="0" err="1">
                <a:solidFill>
                  <a:srgbClr val="101010"/>
                </a:solidFill>
                <a:latin typeface="Segoe UI"/>
              </a:rPr>
              <a:t>dijalankan</a:t>
            </a:r>
            <a:r>
              <a:rPr sz="1250" b="0" dirty="0">
                <a:solidFill>
                  <a:srgbClr val="101010"/>
                </a:solidFill>
                <a:latin typeface="Segoe UI"/>
              </a:rPr>
              <a:t>: traveling / </a:t>
            </a:r>
            <a:r>
              <a:rPr sz="1250" b="0" dirty="0" err="1">
                <a:solidFill>
                  <a:srgbClr val="101010"/>
                </a:solidFill>
                <a:latin typeface="Segoe UI"/>
              </a:rPr>
              <a:t>menjelajah</a:t>
            </a:r>
            <a:r>
              <a:rPr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101010"/>
                </a:solidFill>
                <a:latin typeface="Segoe UI"/>
              </a:rPr>
              <a:t>daerah</a:t>
            </a:r>
            <a:r>
              <a:rPr sz="1250" b="0" dirty="0">
                <a:solidFill>
                  <a:srgbClr val="101010"/>
                </a:solidFill>
                <a:latin typeface="Segoe UI"/>
              </a:rPr>
              <a:t> dan </a:t>
            </a:r>
            <a:r>
              <a:rPr sz="1250" b="0" dirty="0" err="1">
                <a:solidFill>
                  <a:srgbClr val="101010"/>
                </a:solidFill>
                <a:latin typeface="Segoe UI"/>
              </a:rPr>
              <a:t>makanannya</a:t>
            </a:r>
            <a:r>
              <a:rPr sz="1250" b="0" dirty="0">
                <a:solidFill>
                  <a:srgbClr val="101010"/>
                </a:solidFill>
                <a:latin typeface="Segoe UI"/>
              </a:rPr>
              <a:t>, </a:t>
            </a:r>
            <a:r>
              <a:rPr sz="1250" b="0" dirty="0" err="1">
                <a:solidFill>
                  <a:srgbClr val="101010"/>
                </a:solidFill>
                <a:latin typeface="Segoe UI"/>
              </a:rPr>
              <a:t>lalu</a:t>
            </a:r>
            <a:r>
              <a:rPr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101010"/>
                </a:solidFill>
                <a:latin typeface="Segoe UI"/>
              </a:rPr>
              <a:t>disajikan</a:t>
            </a:r>
            <a:r>
              <a:rPr sz="1250" b="0" dirty="0">
                <a:solidFill>
                  <a:srgbClr val="101010"/>
                </a:solidFill>
                <a:latin typeface="Segoe UI"/>
              </a:rPr>
              <a:t> di resto.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6419088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6E6E6E"/>
                </a:solidFill>
                <a:latin typeface="Segoe UI"/>
              </a:rPr>
              <a:t>Pembacaan strategis Bilhaqy atas 4 brand (Sep 2026) · bagian ini masih dikaji, tanpa rekomendasi untuk SN.</a:t>
            </a:r>
          </a:p>
        </p:txBody>
      </p:sp>
      <p:pic>
        <p:nvPicPr>
          <p:cNvPr id="26" name="Picture 25">
            <a:hlinkClick r:id="rId2"/>
            <a:extLst>
              <a:ext uri="{FF2B5EF4-FFF2-40B4-BE49-F238E27FC236}">
                <a16:creationId xmlns:a16="http://schemas.microsoft.com/office/drawing/2014/main" id="{0A14293E-CD12-440C-ADD0-4FF1BE313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162" y="3111214"/>
            <a:ext cx="4484486" cy="199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6423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90107" y="2813180"/>
            <a:ext cx="5365623" cy="286359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sz="1100" b="1" dirty="0">
                <a:solidFill>
                  <a:schemeClr val="tx1"/>
                </a:solidFill>
              </a:rPr>
              <a:t>Indonesian Resto development. </a:t>
            </a:r>
            <a:br>
              <a:rPr lang="en-ID" sz="1100" b="1" dirty="0">
                <a:solidFill>
                  <a:schemeClr val="tx1"/>
                </a:solidFill>
              </a:rPr>
            </a:br>
            <a:br>
              <a:rPr lang="en-ID" sz="1100" dirty="0">
                <a:solidFill>
                  <a:schemeClr val="tx1"/>
                </a:solidFill>
              </a:rPr>
            </a:br>
            <a:r>
              <a:rPr lang="en-ID" sz="1100" b="1" dirty="0" err="1">
                <a:solidFill>
                  <a:schemeClr val="tx1"/>
                </a:solidFill>
              </a:rPr>
              <a:t>Gelombang</a:t>
            </a:r>
            <a:r>
              <a:rPr lang="en-ID" sz="1100" b="1" dirty="0">
                <a:solidFill>
                  <a:schemeClr val="tx1"/>
                </a:solidFill>
              </a:rPr>
              <a:t> </a:t>
            </a:r>
            <a:r>
              <a:rPr lang="en-ID" sz="1100" b="1" dirty="0" err="1">
                <a:solidFill>
                  <a:schemeClr val="tx1"/>
                </a:solidFill>
              </a:rPr>
              <a:t>Pertama</a:t>
            </a:r>
            <a:r>
              <a:rPr lang="en-ID" sz="1100" b="1" dirty="0">
                <a:solidFill>
                  <a:schemeClr val="tx1"/>
                </a:solidFill>
              </a:rPr>
              <a:t> (Traditional Indonesian Food):</a:t>
            </a:r>
            <a:br>
              <a:rPr lang="en-ID" sz="1100" dirty="0">
                <a:solidFill>
                  <a:schemeClr val="tx1"/>
                </a:solidFill>
              </a:rPr>
            </a:br>
            <a:r>
              <a:rPr lang="en-ID" sz="1100" dirty="0" err="1">
                <a:solidFill>
                  <a:schemeClr val="tx1"/>
                </a:solidFill>
              </a:rPr>
              <a:t>Gelombang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ini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menyajikan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makanan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tradisional</a:t>
            </a:r>
            <a:r>
              <a:rPr lang="en-ID" sz="1100" dirty="0">
                <a:solidFill>
                  <a:schemeClr val="tx1"/>
                </a:solidFill>
              </a:rPr>
              <a:t> Indonesia </a:t>
            </a:r>
            <a:r>
              <a:rPr lang="en-ID" sz="1100" dirty="0" err="1">
                <a:solidFill>
                  <a:schemeClr val="tx1"/>
                </a:solidFill>
              </a:rPr>
              <a:t>klasik</a:t>
            </a:r>
            <a:r>
              <a:rPr lang="en-ID" sz="1100" dirty="0">
                <a:solidFill>
                  <a:schemeClr val="tx1"/>
                </a:solidFill>
              </a:rPr>
              <a:t> yang </a:t>
            </a:r>
            <a:r>
              <a:rPr lang="en-ID" sz="1100" dirty="0" err="1">
                <a:solidFill>
                  <a:schemeClr val="tx1"/>
                </a:solidFill>
              </a:rPr>
              <a:t>sudah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kita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semua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kenal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luas</a:t>
            </a:r>
            <a:r>
              <a:rPr lang="en-ID" sz="1100" dirty="0">
                <a:solidFill>
                  <a:schemeClr val="tx1"/>
                </a:solidFill>
              </a:rPr>
              <a:t> dan </a:t>
            </a:r>
            <a:r>
              <a:rPr lang="en-ID" sz="1100" dirty="0" err="1">
                <a:solidFill>
                  <a:schemeClr val="tx1"/>
                </a:solidFill>
              </a:rPr>
              <a:t>disajikan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dalam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bentuk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autentik</a:t>
            </a:r>
            <a:r>
              <a:rPr lang="en-ID" sz="1100" dirty="0">
                <a:solidFill>
                  <a:schemeClr val="tx1"/>
                </a:solidFill>
              </a:rPr>
              <a:t> yang </a:t>
            </a:r>
            <a:r>
              <a:rPr lang="en-ID" sz="1100" dirty="0" err="1">
                <a:solidFill>
                  <a:schemeClr val="tx1"/>
                </a:solidFill>
              </a:rPr>
              <a:t>familier</a:t>
            </a:r>
            <a:endParaRPr lang="en-ID" sz="1100" dirty="0">
              <a:solidFill>
                <a:schemeClr val="tx1"/>
              </a:solidFill>
            </a:endParaRPr>
          </a:p>
          <a:p>
            <a:endParaRPr lang="en-ID" sz="1100" dirty="0">
              <a:solidFill>
                <a:schemeClr val="tx1"/>
              </a:solidFill>
            </a:endParaRPr>
          </a:p>
          <a:p>
            <a:r>
              <a:rPr lang="en-ID" sz="1100" b="1" dirty="0" err="1">
                <a:solidFill>
                  <a:schemeClr val="tx1"/>
                </a:solidFill>
              </a:rPr>
              <a:t>Gelombang</a:t>
            </a:r>
            <a:r>
              <a:rPr lang="en-ID" sz="1100" b="1" dirty="0">
                <a:solidFill>
                  <a:schemeClr val="tx1"/>
                </a:solidFill>
              </a:rPr>
              <a:t> </a:t>
            </a:r>
            <a:r>
              <a:rPr lang="en-ID" sz="1100" b="1" dirty="0" err="1">
                <a:solidFill>
                  <a:schemeClr val="tx1"/>
                </a:solidFill>
              </a:rPr>
              <a:t>Kedua</a:t>
            </a:r>
            <a:r>
              <a:rPr lang="en-ID" sz="1100" b="1" dirty="0">
                <a:solidFill>
                  <a:schemeClr val="tx1"/>
                </a:solidFill>
              </a:rPr>
              <a:t> (Modern Indonesian Cuisine): </a:t>
            </a:r>
            <a:br>
              <a:rPr lang="en-ID" sz="1100" dirty="0">
                <a:solidFill>
                  <a:schemeClr val="tx1"/>
                </a:solidFill>
              </a:rPr>
            </a:br>
            <a:r>
              <a:rPr lang="en-ID" sz="1100" dirty="0" err="1">
                <a:solidFill>
                  <a:schemeClr val="tx1"/>
                </a:solidFill>
              </a:rPr>
              <a:t>Fase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ini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memperkenalkan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makanan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fusi</a:t>
            </a:r>
            <a:r>
              <a:rPr lang="en-ID" sz="1100" dirty="0">
                <a:solidFill>
                  <a:schemeClr val="tx1"/>
                </a:solidFill>
              </a:rPr>
              <a:t> (fusion food) yang </a:t>
            </a:r>
            <a:r>
              <a:rPr lang="en-ID" sz="1100" dirty="0" err="1">
                <a:solidFill>
                  <a:schemeClr val="tx1"/>
                </a:solidFill>
              </a:rPr>
              <a:t>eklektik</a:t>
            </a:r>
            <a:r>
              <a:rPr lang="en-ID" sz="1100" dirty="0">
                <a:solidFill>
                  <a:schemeClr val="tx1"/>
                </a:solidFill>
              </a:rPr>
              <a:t> dan </a:t>
            </a:r>
            <a:r>
              <a:rPr lang="en-ID" sz="1100" dirty="0" err="1">
                <a:solidFill>
                  <a:schemeClr val="tx1"/>
                </a:solidFill>
              </a:rPr>
              <a:t>unik</a:t>
            </a:r>
            <a:r>
              <a:rPr lang="en-ID" sz="1100" dirty="0">
                <a:solidFill>
                  <a:schemeClr val="tx1"/>
                </a:solidFill>
              </a:rPr>
              <a:t> (funky)</a:t>
            </a:r>
          </a:p>
          <a:p>
            <a:r>
              <a:rPr lang="en-ID" sz="1100" dirty="0" err="1">
                <a:solidFill>
                  <a:schemeClr val="tx1"/>
                </a:solidFill>
              </a:rPr>
              <a:t>Kuliner</a:t>
            </a:r>
            <a:r>
              <a:rPr lang="en-ID" sz="1100" dirty="0">
                <a:solidFill>
                  <a:schemeClr val="tx1"/>
                </a:solidFill>
              </a:rPr>
              <a:t> pada </a:t>
            </a:r>
            <a:r>
              <a:rPr lang="en-ID" sz="1100" dirty="0" err="1">
                <a:solidFill>
                  <a:schemeClr val="tx1"/>
                </a:solidFill>
              </a:rPr>
              <a:t>gelombang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ini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mengambil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makanan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tradisional</a:t>
            </a:r>
            <a:r>
              <a:rPr lang="en-ID" sz="1100" dirty="0">
                <a:solidFill>
                  <a:schemeClr val="tx1"/>
                </a:solidFill>
              </a:rPr>
              <a:t> Indonesia </a:t>
            </a:r>
            <a:r>
              <a:rPr lang="en-ID" sz="1100" dirty="0" err="1">
                <a:solidFill>
                  <a:schemeClr val="tx1"/>
                </a:solidFill>
              </a:rPr>
              <a:t>lalu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memberikan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sentuhan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asing</a:t>
            </a:r>
            <a:r>
              <a:rPr lang="en-ID" sz="1100" dirty="0">
                <a:solidFill>
                  <a:schemeClr val="tx1"/>
                </a:solidFill>
              </a:rPr>
              <a:t>—</a:t>
            </a:r>
            <a:r>
              <a:rPr lang="en-ID" sz="1100" dirty="0" err="1">
                <a:solidFill>
                  <a:schemeClr val="tx1"/>
                </a:solidFill>
              </a:rPr>
              <a:t>seperti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pengaruh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kuliner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Jepang</a:t>
            </a:r>
            <a:r>
              <a:rPr lang="en-ID" sz="1100" dirty="0">
                <a:solidFill>
                  <a:schemeClr val="tx1"/>
                </a:solidFill>
              </a:rPr>
              <a:t>, </a:t>
            </a:r>
            <a:r>
              <a:rPr lang="en-ID" sz="1100" dirty="0" err="1">
                <a:solidFill>
                  <a:schemeClr val="tx1"/>
                </a:solidFill>
              </a:rPr>
              <a:t>Tionghoa</a:t>
            </a:r>
            <a:r>
              <a:rPr lang="en-ID" sz="1100" dirty="0">
                <a:solidFill>
                  <a:schemeClr val="tx1"/>
                </a:solidFill>
              </a:rPr>
              <a:t>, </a:t>
            </a:r>
            <a:r>
              <a:rPr lang="en-ID" sz="1100" dirty="0" err="1">
                <a:solidFill>
                  <a:schemeClr val="tx1"/>
                </a:solidFill>
              </a:rPr>
              <a:t>atau</a:t>
            </a:r>
            <a:r>
              <a:rPr lang="en-ID" sz="1100" dirty="0">
                <a:solidFill>
                  <a:schemeClr val="tx1"/>
                </a:solidFill>
              </a:rPr>
              <a:t> Barat—</a:t>
            </a:r>
            <a:r>
              <a:rPr lang="en-ID" sz="1100" dirty="0" err="1">
                <a:solidFill>
                  <a:schemeClr val="tx1"/>
                </a:solidFill>
              </a:rPr>
              <a:t>untuk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menciptakan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perpaduan</a:t>
            </a:r>
            <a:r>
              <a:rPr lang="en-ID" sz="1100" dirty="0">
                <a:solidFill>
                  <a:schemeClr val="tx1"/>
                </a:solidFill>
              </a:rPr>
              <a:t> rasa yang modern</a:t>
            </a:r>
          </a:p>
          <a:p>
            <a:endParaRPr lang="en-ID" sz="1100" dirty="0">
              <a:solidFill>
                <a:schemeClr val="tx1"/>
              </a:solidFill>
            </a:endParaRPr>
          </a:p>
          <a:p>
            <a:r>
              <a:rPr lang="en-ID" sz="1100" b="1" dirty="0" err="1">
                <a:solidFill>
                  <a:schemeClr val="tx1"/>
                </a:solidFill>
              </a:rPr>
              <a:t>Gelombang</a:t>
            </a:r>
            <a:r>
              <a:rPr lang="en-ID" sz="1100" b="1" dirty="0">
                <a:solidFill>
                  <a:schemeClr val="tx1"/>
                </a:solidFill>
              </a:rPr>
              <a:t> </a:t>
            </a:r>
            <a:r>
              <a:rPr lang="en-ID" sz="1100" b="1" dirty="0" err="1">
                <a:solidFill>
                  <a:schemeClr val="tx1"/>
                </a:solidFill>
              </a:rPr>
              <a:t>Ketiga</a:t>
            </a:r>
            <a:r>
              <a:rPr lang="en-ID" sz="1100" b="1" dirty="0">
                <a:solidFill>
                  <a:schemeClr val="tx1"/>
                </a:solidFill>
              </a:rPr>
              <a:t> (New Indonesian Cuisine): </a:t>
            </a:r>
            <a:br>
              <a:rPr lang="en-ID" sz="1100" b="1" dirty="0">
                <a:solidFill>
                  <a:schemeClr val="tx1"/>
                </a:solidFill>
              </a:rPr>
            </a:br>
            <a:r>
              <a:rPr lang="en-ID" sz="1100" dirty="0">
                <a:solidFill>
                  <a:schemeClr val="tx1"/>
                </a:solidFill>
              </a:rPr>
              <a:t>Gerakan </a:t>
            </a:r>
            <a:r>
              <a:rPr lang="en-ID" sz="1100" dirty="0" err="1">
                <a:solidFill>
                  <a:schemeClr val="tx1"/>
                </a:solidFill>
              </a:rPr>
              <a:t>ini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diwakili</a:t>
            </a:r>
            <a:r>
              <a:rPr lang="en-ID" sz="1100" dirty="0">
                <a:solidFill>
                  <a:schemeClr val="tx1"/>
                </a:solidFill>
              </a:rPr>
              <a:t> oleh </a:t>
            </a:r>
            <a:r>
              <a:rPr lang="en-ID" sz="1100" dirty="0" err="1">
                <a:solidFill>
                  <a:schemeClr val="tx1"/>
                </a:solidFill>
              </a:rPr>
              <a:t>restoran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seperti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Dailah</a:t>
            </a:r>
            <a:endParaRPr lang="en-ID" sz="1100" dirty="0">
              <a:solidFill>
                <a:schemeClr val="tx1"/>
              </a:solidFill>
            </a:endParaRPr>
          </a:p>
          <a:p>
            <a:r>
              <a:rPr lang="en-ID" sz="1100" dirty="0">
                <a:solidFill>
                  <a:schemeClr val="tx1"/>
                </a:solidFill>
              </a:rPr>
              <a:t>. </a:t>
            </a:r>
            <a:r>
              <a:rPr lang="en-ID" sz="1100" dirty="0" err="1">
                <a:solidFill>
                  <a:schemeClr val="tx1"/>
                </a:solidFill>
              </a:rPr>
              <a:t>Menariknya</a:t>
            </a:r>
            <a:r>
              <a:rPr lang="en-ID" sz="1100" dirty="0">
                <a:solidFill>
                  <a:schemeClr val="tx1"/>
                </a:solidFill>
              </a:rPr>
              <a:t>, </a:t>
            </a:r>
            <a:r>
              <a:rPr lang="en-ID" sz="1100" dirty="0" err="1">
                <a:solidFill>
                  <a:schemeClr val="tx1"/>
                </a:solidFill>
              </a:rPr>
              <a:t>mereka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tidak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menggunakan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bahan-bahan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asing</a:t>
            </a:r>
            <a:endParaRPr lang="en-ID" sz="1100" dirty="0">
              <a:solidFill>
                <a:schemeClr val="tx1"/>
              </a:solidFill>
            </a:endParaRPr>
          </a:p>
          <a:p>
            <a:r>
              <a:rPr lang="en-ID" sz="1100" dirty="0">
                <a:solidFill>
                  <a:schemeClr val="tx1"/>
                </a:solidFill>
              </a:rPr>
              <a:t>. </a:t>
            </a:r>
            <a:r>
              <a:rPr lang="en-ID" sz="1100" dirty="0" err="1">
                <a:solidFill>
                  <a:schemeClr val="tx1"/>
                </a:solidFill>
              </a:rPr>
              <a:t>Alih-alih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menggunakan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bahan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luar</a:t>
            </a:r>
            <a:r>
              <a:rPr lang="en-ID" sz="1100" dirty="0">
                <a:solidFill>
                  <a:schemeClr val="tx1"/>
                </a:solidFill>
              </a:rPr>
              <a:t> negeri, para </a:t>
            </a:r>
            <a:r>
              <a:rPr lang="en-ID" sz="1100" dirty="0" err="1">
                <a:solidFill>
                  <a:schemeClr val="tx1"/>
                </a:solidFill>
              </a:rPr>
              <a:t>koki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memadukan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bahan-bahan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lokal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dari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berbagai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daerah</a:t>
            </a:r>
            <a:r>
              <a:rPr lang="en-ID" sz="1100" dirty="0">
                <a:solidFill>
                  <a:schemeClr val="tx1"/>
                </a:solidFill>
              </a:rPr>
              <a:t> di Indonesia </a:t>
            </a:r>
            <a:r>
              <a:rPr lang="en-ID" sz="1100" dirty="0" err="1">
                <a:solidFill>
                  <a:schemeClr val="tx1"/>
                </a:solidFill>
              </a:rPr>
              <a:t>dengan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beragam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teknik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memasak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untuk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menciptakan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hidangan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baru</a:t>
            </a:r>
            <a:r>
              <a:rPr lang="en-ID" sz="1100" dirty="0">
                <a:solidFill>
                  <a:schemeClr val="tx1"/>
                </a:solidFill>
              </a:rPr>
              <a:t> yang </a:t>
            </a:r>
            <a:r>
              <a:rPr lang="en-ID" sz="1100" dirty="0" err="1">
                <a:solidFill>
                  <a:schemeClr val="tx1"/>
                </a:solidFill>
              </a:rPr>
              <a:t>benar-benar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belum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pernah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dirasakan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sebelumnya</a:t>
            </a:r>
            <a:r>
              <a:rPr lang="en-ID" sz="1100" dirty="0">
                <a:solidFill>
                  <a:schemeClr val="tx1"/>
                </a:solidFill>
              </a:rPr>
              <a:t> di Indonesia</a:t>
            </a:r>
          </a:p>
          <a:p>
            <a:r>
              <a:rPr lang="en-ID" sz="1100" dirty="0">
                <a:solidFill>
                  <a:schemeClr val="tx1"/>
                </a:solidFill>
              </a:rPr>
              <a:t>. Salah </a:t>
            </a:r>
            <a:r>
              <a:rPr lang="en-ID" sz="1100" dirty="0" err="1">
                <a:solidFill>
                  <a:schemeClr val="tx1"/>
                </a:solidFill>
              </a:rPr>
              <a:t>satu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contohnya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adalah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penggunaan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kluwak</a:t>
            </a:r>
            <a:r>
              <a:rPr lang="en-ID" sz="1100" dirty="0">
                <a:solidFill>
                  <a:schemeClr val="tx1"/>
                </a:solidFill>
              </a:rPr>
              <a:t> (yang </a:t>
            </a:r>
            <a:r>
              <a:rPr lang="en-ID" sz="1100" dirty="0" err="1">
                <a:solidFill>
                  <a:schemeClr val="tx1"/>
                </a:solidFill>
              </a:rPr>
              <a:t>secara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tradisional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biasanya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hanya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digunakan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untuk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rawon</a:t>
            </a:r>
            <a:r>
              <a:rPr lang="en-ID" sz="1100" dirty="0">
                <a:solidFill>
                  <a:schemeClr val="tx1"/>
                </a:solidFill>
              </a:rPr>
              <a:t>) </a:t>
            </a:r>
            <a:r>
              <a:rPr lang="en-ID" sz="1100" dirty="0" err="1">
                <a:solidFill>
                  <a:schemeClr val="tx1"/>
                </a:solidFill>
              </a:rPr>
              <a:t>ke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dalam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berbagai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kreasi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kuliner</a:t>
            </a:r>
            <a:r>
              <a:rPr lang="en-ID" sz="1100" dirty="0">
                <a:solidFill>
                  <a:schemeClr val="tx1"/>
                </a:solidFill>
              </a:rPr>
              <a:t> lain yang </a:t>
            </a:r>
            <a:r>
              <a:rPr lang="en-ID" sz="1100" dirty="0" err="1">
                <a:solidFill>
                  <a:schemeClr val="tx1"/>
                </a:solidFill>
              </a:rPr>
              <a:t>sama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sekali</a:t>
            </a:r>
            <a:r>
              <a:rPr lang="en-ID" sz="1100" dirty="0">
                <a:solidFill>
                  <a:schemeClr val="tx1"/>
                </a:solidFill>
              </a:rPr>
              <a:t> </a:t>
            </a:r>
            <a:r>
              <a:rPr lang="en-ID" sz="1100" dirty="0" err="1">
                <a:solidFill>
                  <a:schemeClr val="tx1"/>
                </a:solidFill>
              </a:rPr>
              <a:t>berbeda</a:t>
            </a:r>
            <a:r>
              <a:rPr lang="en-ID" sz="1100" dirty="0">
                <a:solidFill>
                  <a:schemeClr val="tx1"/>
                </a:solidFill>
              </a:rPr>
              <a:t> dan </a:t>
            </a:r>
            <a:r>
              <a:rPr lang="en-ID" sz="1100" dirty="0" err="1">
                <a:solidFill>
                  <a:schemeClr val="tx1"/>
                </a:solidFill>
              </a:rPr>
              <a:t>kreatif</a:t>
            </a:r>
            <a:endParaRPr lang="en-ID" sz="1100" dirty="0">
              <a:solidFill>
                <a:schemeClr val="tx1"/>
              </a:solidFill>
            </a:endParaRPr>
          </a:p>
          <a:p>
            <a:endParaRPr sz="11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7782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IMPLIKASI · MEMBACA PERMAINAN RESTO NUSANTARA DI BANDUNG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63840" y="402336"/>
            <a:ext cx="3822191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1000" b="1" dirty="0">
                <a:solidFill>
                  <a:srgbClr val="6E6E6E"/>
                </a:solidFill>
                <a:latin typeface="Montserrat"/>
              </a:rPr>
              <a:t>By </a:t>
            </a:r>
            <a:r>
              <a:rPr sz="1000" b="1" dirty="0">
                <a:solidFill>
                  <a:srgbClr val="6E6E6E"/>
                </a:solidFill>
                <a:latin typeface="Montserrat"/>
              </a:rPr>
              <a:t>BILHAQY · SEP 2026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400" b="1">
                <a:solidFill>
                  <a:srgbClr val="101010"/>
                </a:solidFill>
                <a:latin typeface="Montserrat"/>
              </a:rPr>
              <a:t>Gameplay Resto Nusantara · di Bandung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36270" y="2980909"/>
            <a:ext cx="5074920" cy="2510490"/>
          </a:xfrm>
          <a:prstGeom prst="rect">
            <a:avLst/>
          </a:prstGeom>
          <a:noFill/>
          <a:ln w="9525">
            <a:solidFill>
              <a:srgbClr val="10101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95528" y="3281172"/>
            <a:ext cx="452628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200" b="1">
                <a:solidFill>
                  <a:srgbClr val="101010"/>
                </a:solidFill>
                <a:latin typeface="Montserrat"/>
              </a:rPr>
              <a:t>Dailah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5528" y="3720083"/>
            <a:ext cx="45262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 dirty="0" err="1">
                <a:solidFill>
                  <a:srgbClr val="6E6E6E"/>
                </a:solidFill>
                <a:latin typeface="Montserrat"/>
              </a:rPr>
              <a:t>Sajian</a:t>
            </a:r>
            <a:r>
              <a:rPr sz="950" b="1" dirty="0">
                <a:solidFill>
                  <a:srgbClr val="6E6E6E"/>
                </a:solidFill>
                <a:latin typeface="Montserrat"/>
              </a:rPr>
              <a:t> </a:t>
            </a:r>
            <a:r>
              <a:rPr sz="950" b="1" dirty="0" err="1">
                <a:solidFill>
                  <a:srgbClr val="6E6E6E"/>
                </a:solidFill>
                <a:latin typeface="Montserrat"/>
              </a:rPr>
              <a:t>kontemporer</a:t>
            </a:r>
            <a:r>
              <a:rPr sz="950" b="1" dirty="0">
                <a:solidFill>
                  <a:srgbClr val="6E6E6E"/>
                </a:solidFill>
                <a:latin typeface="Montserrat"/>
              </a:rPr>
              <a:t> · </a:t>
            </a:r>
            <a:r>
              <a:rPr sz="950" b="1" dirty="0" err="1">
                <a:solidFill>
                  <a:srgbClr val="6E6E6E"/>
                </a:solidFill>
                <a:latin typeface="Montserrat"/>
              </a:rPr>
              <a:t>gastronomi</a:t>
            </a:r>
            <a:endParaRPr sz="950" b="1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5528" y="4012692"/>
            <a:ext cx="4526280" cy="11144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lang="en-ID" sz="1250" b="0" dirty="0">
                <a:solidFill>
                  <a:srgbClr val="101010"/>
                </a:solidFill>
                <a:latin typeface="Segoe UI"/>
              </a:rPr>
              <a:t>Fusion product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lewat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re-branding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ke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arah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gastronomi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</a:t>
            </a:r>
            <a:br>
              <a:rPr lang="en-ID" sz="1250" b="0" dirty="0">
                <a:solidFill>
                  <a:srgbClr val="101010"/>
                </a:solidFill>
                <a:latin typeface="Segoe UI"/>
              </a:rPr>
            </a:br>
            <a:r>
              <a:rPr lang="en-ID" sz="1250" b="0" dirty="0">
                <a:solidFill>
                  <a:srgbClr val="101010"/>
                </a:solidFill>
                <a:latin typeface="Segoe UI"/>
              </a:rPr>
              <a:t>“</a:t>
            </a:r>
            <a:r>
              <a:rPr lang="en-ID" sz="1250" dirty="0">
                <a:solidFill>
                  <a:srgbClr val="101010"/>
                </a:solidFill>
                <a:latin typeface="Segoe UI"/>
              </a:rPr>
              <a:t>the new Indonesian Cuisine”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.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Kolaborasi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dengan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para chef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ternama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dan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penggerak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seni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budaya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memperkuat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positioning,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contoh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: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sanggar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rumah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nenek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sebagai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titik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kumpul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anak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&amp;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cucu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untuk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berkarya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bersama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teman-teman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dirty="0" err="1">
                <a:solidFill>
                  <a:srgbClr val="101010"/>
                </a:solidFill>
                <a:latin typeface="Segoe UI"/>
              </a:rPr>
              <a:t>senimannya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6419088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6E6E6E"/>
                </a:solidFill>
                <a:latin typeface="Segoe UI"/>
              </a:rPr>
              <a:t>Pembacaan strategis Bilhaqy atas 4 brand (Sep 2026) · bagian ini masih dikaji, tanpa rekomendasi untuk SN.</a:t>
            </a:r>
          </a:p>
        </p:txBody>
      </p:sp>
    </p:spTree>
    <p:extLst>
      <p:ext uri="{BB962C8B-B14F-4D97-AF65-F5344CB8AC3E}">
        <p14:creationId xmlns:p14="http://schemas.microsoft.com/office/powerpoint/2010/main" val="2032264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920" y="384048"/>
            <a:ext cx="87782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IMPLIKASI · MEMBACA PERMAINAN RESTO NUSANTARA DI BANDUNG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63840" y="402336"/>
            <a:ext cx="3822191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1000" b="1" dirty="0">
                <a:solidFill>
                  <a:srgbClr val="6E6E6E"/>
                </a:solidFill>
                <a:latin typeface="Montserrat"/>
              </a:rPr>
              <a:t>By </a:t>
            </a:r>
            <a:r>
              <a:rPr sz="1000" b="1" dirty="0">
                <a:solidFill>
                  <a:srgbClr val="6E6E6E"/>
                </a:solidFill>
                <a:latin typeface="Montserrat"/>
              </a:rPr>
              <a:t>BILHAQY · SEP 2026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400" b="1">
                <a:solidFill>
                  <a:srgbClr val="101010"/>
                </a:solidFill>
                <a:latin typeface="Montserrat"/>
              </a:rPr>
              <a:t>Gameplay Resto Nusantara · di Bandung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36270" y="2980909"/>
            <a:ext cx="5074920" cy="2510490"/>
          </a:xfrm>
          <a:prstGeom prst="rect">
            <a:avLst/>
          </a:prstGeom>
          <a:noFill/>
          <a:ln w="9525">
            <a:solidFill>
              <a:srgbClr val="10101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95528" y="3281172"/>
            <a:ext cx="452628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ID" sz="2400" b="1" i="0" dirty="0" err="1">
                <a:effectLst/>
                <a:latin typeface="Segoe WPC"/>
              </a:rPr>
              <a:t>Rempha</a:t>
            </a:r>
            <a:r>
              <a:rPr lang="en-ID" sz="2400" b="1" i="0" dirty="0">
                <a:effectLst/>
                <a:latin typeface="Segoe WPC"/>
              </a:rPr>
              <a:t> di Tenggara</a:t>
            </a:r>
            <a:endParaRPr sz="2200" b="1" dirty="0">
              <a:solidFill>
                <a:srgbClr val="101010"/>
              </a:solidFill>
              <a:latin typeface="Montserra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5528" y="3720083"/>
            <a:ext cx="4526280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ID" sz="1000" b="1" dirty="0">
                <a:solidFill>
                  <a:srgbClr val="6E6E6E"/>
                </a:solidFill>
                <a:latin typeface="Montserrat"/>
              </a:rPr>
              <a:t>Southeast Asia Cuisine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5528" y="4012692"/>
            <a:ext cx="4526280" cy="99405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lang="en-ID" sz="1400" b="0" i="0" dirty="0" err="1">
                <a:effectLst/>
                <a:latin typeface="Segoe WPC"/>
              </a:rPr>
              <a:t>membawa</a:t>
            </a:r>
            <a:r>
              <a:rPr lang="en-ID" sz="1400" b="0" i="0" dirty="0">
                <a:effectLst/>
                <a:latin typeface="Segoe WPC"/>
              </a:rPr>
              <a:t> </a:t>
            </a:r>
            <a:r>
              <a:rPr lang="en-ID" sz="1400" b="0" i="0" dirty="0" err="1">
                <a:effectLst/>
                <a:latin typeface="Segoe WPC"/>
              </a:rPr>
              <a:t>kembali</a:t>
            </a:r>
            <a:r>
              <a:rPr lang="en-ID" sz="1400" b="0" i="0" dirty="0">
                <a:effectLst/>
                <a:latin typeface="Segoe WPC"/>
              </a:rPr>
              <a:t> </a:t>
            </a:r>
            <a:r>
              <a:rPr lang="en-ID" sz="1400" b="0" i="0" dirty="0" err="1">
                <a:effectLst/>
                <a:latin typeface="Segoe WPC"/>
              </a:rPr>
              <a:t>temuan</a:t>
            </a:r>
            <a:r>
              <a:rPr lang="en-ID" sz="1400" b="0" i="0" dirty="0">
                <a:effectLst/>
                <a:latin typeface="Segoe WPC"/>
              </a:rPr>
              <a:t> &amp; </a:t>
            </a:r>
            <a:r>
              <a:rPr lang="en-ID" sz="1400" b="0" i="0" dirty="0" err="1">
                <a:effectLst/>
                <a:latin typeface="Segoe WPC"/>
              </a:rPr>
              <a:t>resep</a:t>
            </a:r>
            <a:r>
              <a:rPr lang="en-ID" sz="1400" b="0" i="0" dirty="0">
                <a:effectLst/>
                <a:latin typeface="Segoe WPC"/>
              </a:rPr>
              <a:t> Asia Tenggara yang </a:t>
            </a:r>
            <a:r>
              <a:rPr lang="en-ID" sz="1400" b="0" i="0" dirty="0" err="1">
                <a:effectLst/>
                <a:latin typeface="Segoe WPC"/>
              </a:rPr>
              <a:t>terkenal</a:t>
            </a:r>
            <a:r>
              <a:rPr lang="en-ID" sz="1400" b="0" i="0" dirty="0">
                <a:effectLst/>
                <a:latin typeface="Segoe WPC"/>
              </a:rPr>
              <a:t> </a:t>
            </a:r>
            <a:r>
              <a:rPr lang="en-ID" sz="1400" b="0" i="0" dirty="0" err="1">
                <a:effectLst/>
                <a:latin typeface="Segoe WPC"/>
              </a:rPr>
              <a:t>rempahnya</a:t>
            </a:r>
            <a:r>
              <a:rPr lang="en-ID" sz="1400" b="0" i="0" dirty="0">
                <a:effectLst/>
                <a:latin typeface="Segoe WPC"/>
              </a:rPr>
              <a:t>; </a:t>
            </a:r>
            <a:r>
              <a:rPr lang="en-ID" sz="1400" b="0" i="0" dirty="0" err="1">
                <a:effectLst/>
                <a:latin typeface="Segoe WPC"/>
              </a:rPr>
              <a:t>resep</a:t>
            </a:r>
            <a:r>
              <a:rPr lang="en-ID" sz="1400" b="0" i="0" dirty="0">
                <a:effectLst/>
                <a:latin typeface="Segoe WPC"/>
              </a:rPr>
              <a:t> </a:t>
            </a:r>
            <a:r>
              <a:rPr lang="en-ID" sz="1400" b="0" i="0" dirty="0" err="1">
                <a:effectLst/>
                <a:latin typeface="Segoe WPC"/>
              </a:rPr>
              <a:t>dimodernisasi</a:t>
            </a:r>
            <a:r>
              <a:rPr lang="en-ID" sz="1400" b="0" i="0" dirty="0">
                <a:effectLst/>
                <a:latin typeface="Segoe WPC"/>
              </a:rPr>
              <a:t> </a:t>
            </a:r>
            <a:r>
              <a:rPr lang="en-ID" sz="1400" b="0" i="0" dirty="0" err="1">
                <a:effectLst/>
                <a:latin typeface="Segoe WPC"/>
              </a:rPr>
              <a:t>tampa</a:t>
            </a:r>
            <a:r>
              <a:rPr lang="en-ID" sz="1400" b="0" i="0" dirty="0">
                <a:effectLst/>
                <a:latin typeface="Segoe WPC"/>
              </a:rPr>
              <a:t> </a:t>
            </a:r>
            <a:r>
              <a:rPr lang="en-ID" sz="1400" b="0" i="0" dirty="0" err="1">
                <a:effectLst/>
                <a:latin typeface="Segoe WPC"/>
              </a:rPr>
              <a:t>kehilangan</a:t>
            </a:r>
            <a:r>
              <a:rPr lang="en-ID" sz="1400" b="0" i="0" dirty="0">
                <a:effectLst/>
                <a:latin typeface="Segoe WPC"/>
              </a:rPr>
              <a:t> </a:t>
            </a:r>
            <a:r>
              <a:rPr lang="en-ID" sz="1400" b="0" i="0" dirty="0" err="1">
                <a:effectLst/>
                <a:latin typeface="Segoe WPC"/>
              </a:rPr>
              <a:t>jati</a:t>
            </a:r>
            <a:r>
              <a:rPr lang="en-ID" sz="1400" b="0" i="0" dirty="0">
                <a:effectLst/>
                <a:latin typeface="Segoe WPC"/>
              </a:rPr>
              <a:t> </a:t>
            </a:r>
            <a:r>
              <a:rPr lang="en-ID" sz="1400" b="0" i="0" dirty="0" err="1">
                <a:effectLst/>
                <a:latin typeface="Segoe WPC"/>
              </a:rPr>
              <a:t>diri</a:t>
            </a:r>
            <a:r>
              <a:rPr lang="en-ID" sz="1400" b="0" i="0" dirty="0">
                <a:effectLst/>
                <a:latin typeface="Segoe WPC"/>
              </a:rPr>
              <a:t> </a:t>
            </a:r>
            <a:r>
              <a:rPr lang="en-ID" sz="1400" b="0" i="0" dirty="0" err="1">
                <a:effectLst/>
                <a:latin typeface="Segoe WPC"/>
              </a:rPr>
              <a:t>dari</a:t>
            </a:r>
            <a:r>
              <a:rPr lang="en-ID" sz="1400" b="0" i="0" dirty="0">
                <a:effectLst/>
                <a:latin typeface="Segoe WPC"/>
              </a:rPr>
              <a:t> </a:t>
            </a:r>
            <a:r>
              <a:rPr lang="en-ID" sz="1400" b="0" i="0" dirty="0" err="1">
                <a:effectLst/>
                <a:latin typeface="Segoe WPC"/>
              </a:rPr>
              <a:t>productnya</a:t>
            </a:r>
            <a:r>
              <a:rPr lang="en-ID" sz="1400" dirty="0">
                <a:latin typeface="Segoe WPC"/>
              </a:rPr>
              <a:t> </a:t>
            </a:r>
            <a:r>
              <a:rPr lang="en-ID" sz="1400" dirty="0" err="1">
                <a:latin typeface="Segoe WPC"/>
              </a:rPr>
              <a:t>yang</a:t>
            </a:r>
            <a:r>
              <a:rPr lang="en-ID" sz="1400" b="0" i="0" dirty="0" err="1">
                <a:effectLst/>
                <a:latin typeface="Segoe WPC"/>
              </a:rPr>
              <a:t>sampai</a:t>
            </a:r>
            <a:r>
              <a:rPr lang="en-ID" sz="1400" b="0" i="0" dirty="0">
                <a:effectLst/>
                <a:latin typeface="Segoe WPC"/>
              </a:rPr>
              <a:t> </a:t>
            </a:r>
            <a:r>
              <a:rPr lang="en-ID" sz="1400" b="0" i="0" dirty="0" err="1">
                <a:effectLst/>
                <a:latin typeface="Segoe WPC"/>
              </a:rPr>
              <a:t>ke</a:t>
            </a:r>
            <a:r>
              <a:rPr lang="en-ID" sz="1400" b="0" i="0" dirty="0">
                <a:effectLst/>
                <a:latin typeface="Segoe WPC"/>
              </a:rPr>
              <a:t> </a:t>
            </a:r>
            <a:r>
              <a:rPr lang="en-ID" sz="1400" b="0" i="0" dirty="0" err="1">
                <a:effectLst/>
                <a:latin typeface="Segoe WPC"/>
              </a:rPr>
              <a:t>meja</a:t>
            </a:r>
            <a:r>
              <a:rPr lang="en-ID" sz="1400" b="0" i="0" dirty="0">
                <a:effectLst/>
                <a:latin typeface="Segoe WPC"/>
              </a:rPr>
              <a:t> </a:t>
            </a:r>
            <a:r>
              <a:rPr lang="en-ID" sz="1400" b="0" i="0" dirty="0" err="1">
                <a:effectLst/>
                <a:latin typeface="Segoe WPC"/>
              </a:rPr>
              <a:t>makan</a:t>
            </a:r>
            <a:r>
              <a:rPr lang="en-ID" sz="1250" b="0" dirty="0">
                <a:solidFill>
                  <a:srgbClr val="101010"/>
                </a:solidFill>
                <a:latin typeface="Segoe UI"/>
              </a:rPr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6419088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6E6E6E"/>
                </a:solidFill>
                <a:latin typeface="Segoe UI"/>
              </a:rPr>
              <a:t>Pembacaan strategis Bilhaqy atas 4 brand (Sep 2026) · bagian ini masih dikaji, tanpa rekomendasi untuk SN.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7EAD5A-7BC0-4A4A-ACA7-09F8DA6393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7749" y="2450228"/>
            <a:ext cx="2591633" cy="340412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E13FB6C-D111-436F-A575-7570753D6487}"/>
              </a:ext>
            </a:extLst>
          </p:cNvPr>
          <p:cNvSpPr/>
          <p:nvPr/>
        </p:nvSpPr>
        <p:spPr>
          <a:xfrm>
            <a:off x="9089382" y="2800607"/>
            <a:ext cx="2274570" cy="286359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rPr>
              <a:t>Claim positioning </a:t>
            </a:r>
            <a:r>
              <a:rPr lang="en-US" sz="1400" dirty="0" err="1">
                <a:solidFill>
                  <a:schemeClr val="tx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rPr>
              <a:t>untuk</a:t>
            </a:r>
            <a:r>
              <a:rPr lang="en-US" sz="1400" dirty="0">
                <a:solidFill>
                  <a:schemeClr val="tx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rPr>
              <a:t> resto Asia Tenggara  di Bandung yang di </a:t>
            </a:r>
            <a:r>
              <a:rPr lang="en-US" sz="1400" dirty="0" err="1">
                <a:solidFill>
                  <a:schemeClr val="tx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rPr>
              <a:t>implementasi</a:t>
            </a:r>
            <a:r>
              <a:rPr lang="en-US" sz="1400" dirty="0">
                <a:solidFill>
                  <a:schemeClr val="tx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rPr>
              <a:t>ke</a:t>
            </a:r>
            <a:r>
              <a:rPr lang="en-US" sz="1400" dirty="0">
                <a:solidFill>
                  <a:schemeClr val="tx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rPr>
              <a:t>nama</a:t>
            </a:r>
            <a:r>
              <a:rPr lang="en-US" sz="1400" dirty="0">
                <a:solidFill>
                  <a:schemeClr val="tx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rPr>
              <a:t> Resto </a:t>
            </a:r>
            <a:r>
              <a:rPr lang="en-US" sz="1400" dirty="0" err="1">
                <a:solidFill>
                  <a:schemeClr val="tx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rPr>
              <a:t>untuk</a:t>
            </a:r>
            <a:r>
              <a:rPr lang="en-US" sz="1400" dirty="0">
                <a:solidFill>
                  <a:schemeClr val="tx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rPr>
              <a:t>bisa</a:t>
            </a:r>
            <a:r>
              <a:rPr lang="en-US" sz="1400" dirty="0">
                <a:solidFill>
                  <a:schemeClr val="tx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rPr>
              <a:t>jadi</a:t>
            </a:r>
            <a:r>
              <a:rPr lang="en-US" sz="1400" dirty="0">
                <a:solidFill>
                  <a:schemeClr val="tx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rPr>
              <a:t> top of mind pada market. </a:t>
            </a:r>
            <a:br>
              <a:rPr lang="en-US" sz="1400" dirty="0">
                <a:solidFill>
                  <a:schemeClr val="tx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rPr>
            </a:br>
            <a:r>
              <a:rPr lang="en-US" sz="1400" dirty="0" err="1">
                <a:solidFill>
                  <a:schemeClr val="tx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rPr>
              <a:t>dengan</a:t>
            </a:r>
            <a:r>
              <a:rPr lang="en-US" sz="1400" dirty="0">
                <a:solidFill>
                  <a:schemeClr val="tx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rPr>
              <a:t>sentuhan</a:t>
            </a:r>
            <a:r>
              <a:rPr lang="en-US" sz="1400" dirty="0">
                <a:solidFill>
                  <a:schemeClr val="tx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rPr>
              <a:t> modern yang </a:t>
            </a:r>
            <a:r>
              <a:rPr lang="en-US" sz="1400" dirty="0" err="1">
                <a:solidFill>
                  <a:schemeClr val="tx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rPr>
              <a:t>memberikan</a:t>
            </a:r>
            <a:r>
              <a:rPr lang="en-US" sz="1400" dirty="0">
                <a:solidFill>
                  <a:schemeClr val="tx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rPr>
              <a:t> vibe dining yang authentic.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6A0A7C-C77E-4440-A444-FE89BB9FB6DA}"/>
              </a:ext>
            </a:extLst>
          </p:cNvPr>
          <p:cNvSpPr/>
          <p:nvPr/>
        </p:nvSpPr>
        <p:spPr>
          <a:xfrm>
            <a:off x="6497749" y="2450228"/>
            <a:ext cx="4898723" cy="3438512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086026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920" y="384048"/>
            <a:ext cx="87782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IMPLIKASI · MEMBACA PERMAINAN RESTO NUSANTARA DI BANDUNG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63840" y="402336"/>
            <a:ext cx="3822191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1000" b="1" dirty="0">
                <a:solidFill>
                  <a:srgbClr val="6E6E6E"/>
                </a:solidFill>
                <a:latin typeface="Montserrat"/>
              </a:rPr>
              <a:t>By </a:t>
            </a:r>
            <a:r>
              <a:rPr sz="1000" b="1" dirty="0">
                <a:solidFill>
                  <a:srgbClr val="6E6E6E"/>
                </a:solidFill>
                <a:latin typeface="Montserrat"/>
              </a:rPr>
              <a:t>BILHAQY · SEP 2026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400" b="1">
                <a:solidFill>
                  <a:srgbClr val="101010"/>
                </a:solidFill>
                <a:latin typeface="Montserrat"/>
              </a:rPr>
              <a:t>Gameplay Resto Nusantara · di Bandung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36270" y="2548188"/>
            <a:ext cx="5074920" cy="3407056"/>
          </a:xfrm>
          <a:prstGeom prst="rect">
            <a:avLst/>
          </a:prstGeom>
          <a:noFill/>
          <a:ln w="9525">
            <a:solidFill>
              <a:srgbClr val="10101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95528" y="2724589"/>
            <a:ext cx="452628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ID" sz="2400" b="1" i="0" dirty="0" err="1">
                <a:effectLst/>
                <a:latin typeface="Segoe WPC"/>
              </a:rPr>
              <a:t>Plataran</a:t>
            </a:r>
            <a:endParaRPr sz="2200" b="1" dirty="0">
              <a:solidFill>
                <a:srgbClr val="101010"/>
              </a:solidFill>
              <a:latin typeface="Montserra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5528" y="3115035"/>
            <a:ext cx="4526280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ID" sz="1000" b="1" dirty="0">
                <a:solidFill>
                  <a:srgbClr val="6E6E6E"/>
                </a:solidFill>
                <a:latin typeface="Montserrat"/>
              </a:rPr>
              <a:t>Luxury – </a:t>
            </a:r>
            <a:r>
              <a:rPr lang="en-ID" sz="1000" b="1" dirty="0" err="1">
                <a:solidFill>
                  <a:srgbClr val="6E6E6E"/>
                </a:solidFill>
                <a:latin typeface="Montserrat"/>
              </a:rPr>
              <a:t>elegan</a:t>
            </a:r>
            <a:r>
              <a:rPr lang="en-ID" sz="1000" b="1" dirty="0">
                <a:solidFill>
                  <a:srgbClr val="6E6E6E"/>
                </a:solidFill>
                <a:latin typeface="Montserrat"/>
              </a:rPr>
              <a:t> Resto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5528" y="3429000"/>
            <a:ext cx="4526280" cy="210358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lang="en-ID" sz="1300" dirty="0" err="1">
                <a:latin typeface="Segoe WPC"/>
              </a:rPr>
              <a:t>Plataran</a:t>
            </a:r>
            <a:r>
              <a:rPr lang="en-ID" sz="1300" dirty="0">
                <a:latin typeface="Segoe WPC"/>
              </a:rPr>
              <a:t> Bandung / </a:t>
            </a:r>
            <a:r>
              <a:rPr lang="en-ID" sz="1300" dirty="0" err="1">
                <a:latin typeface="Segoe WPC"/>
              </a:rPr>
              <a:t>Plataran</a:t>
            </a:r>
            <a:r>
              <a:rPr lang="en-ID" sz="1300" dirty="0">
                <a:latin typeface="Segoe WPC"/>
              </a:rPr>
              <a:t> Gedung sate, </a:t>
            </a:r>
            <a:r>
              <a:rPr lang="en-ID" sz="1300" dirty="0" err="1">
                <a:latin typeface="Segoe WPC"/>
              </a:rPr>
              <a:t>dengan</a:t>
            </a:r>
            <a:r>
              <a:rPr lang="en-ID" sz="1300" dirty="0">
                <a:latin typeface="Segoe WPC"/>
              </a:rPr>
              <a:t> </a:t>
            </a:r>
            <a:r>
              <a:rPr lang="en-ID" sz="1300" dirty="0" err="1">
                <a:latin typeface="Segoe WPC"/>
              </a:rPr>
              <a:t>konsep</a:t>
            </a:r>
            <a:r>
              <a:rPr lang="en-ID" sz="1300" dirty="0">
                <a:latin typeface="Segoe WPC"/>
              </a:rPr>
              <a:t>, Intimate Royal Homey. </a:t>
            </a:r>
            <a:r>
              <a:rPr lang="en-ID" sz="1300" dirty="0" err="1">
                <a:latin typeface="Segoe WPC"/>
              </a:rPr>
              <a:t>Dengan</a:t>
            </a:r>
            <a:r>
              <a:rPr lang="en-ID" sz="1300" dirty="0">
                <a:latin typeface="Segoe WPC"/>
              </a:rPr>
              <a:t> </a:t>
            </a:r>
            <a:r>
              <a:rPr lang="en-ID" sz="1300" dirty="0" err="1">
                <a:latin typeface="Segoe WPC"/>
              </a:rPr>
              <a:t>beberapa</a:t>
            </a:r>
            <a:r>
              <a:rPr lang="en-ID" sz="1300" dirty="0">
                <a:latin typeface="Segoe WPC"/>
              </a:rPr>
              <a:t> </a:t>
            </a:r>
            <a:r>
              <a:rPr lang="en-ID" sz="1300" dirty="0" err="1">
                <a:latin typeface="Segoe WPC"/>
              </a:rPr>
              <a:t>aktivitas</a:t>
            </a:r>
            <a:r>
              <a:rPr lang="en-ID" sz="1300" dirty="0">
                <a:latin typeface="Segoe WPC"/>
              </a:rPr>
              <a:t> formal </a:t>
            </a:r>
            <a:r>
              <a:rPr lang="en-ID" sz="1300" dirty="0" err="1">
                <a:latin typeface="Segoe WPC"/>
              </a:rPr>
              <a:t>untuk</a:t>
            </a:r>
            <a:r>
              <a:rPr lang="en-ID" sz="1300" dirty="0">
                <a:latin typeface="Segoe WPC"/>
              </a:rPr>
              <a:t> acara </a:t>
            </a:r>
            <a:r>
              <a:rPr lang="en-ID" sz="1300" dirty="0" err="1">
                <a:latin typeface="Segoe WPC"/>
              </a:rPr>
              <a:t>perusahaan</a:t>
            </a:r>
            <a:r>
              <a:rPr lang="en-ID" sz="1300" dirty="0">
                <a:latin typeface="Segoe WPC"/>
              </a:rPr>
              <a:t> </a:t>
            </a:r>
            <a:r>
              <a:rPr lang="en-ID" sz="1300" dirty="0" err="1">
                <a:latin typeface="Segoe WPC"/>
              </a:rPr>
              <a:t>hingga</a:t>
            </a:r>
            <a:r>
              <a:rPr lang="en-ID" sz="1300" dirty="0">
                <a:latin typeface="Segoe WPC"/>
              </a:rPr>
              <a:t> </a:t>
            </a:r>
            <a:r>
              <a:rPr lang="en-ID" sz="1300" dirty="0" err="1">
                <a:latin typeface="Segoe WPC"/>
              </a:rPr>
              <a:t>pemerintahan</a:t>
            </a:r>
            <a:r>
              <a:rPr lang="en-ID" sz="1300" dirty="0">
                <a:latin typeface="Segoe WPC"/>
              </a:rPr>
              <a:t>. </a:t>
            </a:r>
            <a:br>
              <a:rPr lang="en-ID" sz="1300" dirty="0">
                <a:latin typeface="Segoe WPC"/>
              </a:rPr>
            </a:br>
            <a:br>
              <a:rPr lang="en-ID" sz="1300" dirty="0">
                <a:latin typeface="Segoe WPC"/>
              </a:rPr>
            </a:br>
            <a:r>
              <a:rPr lang="en-ID" sz="1300" dirty="0" err="1">
                <a:latin typeface="Segoe WPC"/>
              </a:rPr>
              <a:t>Plataran</a:t>
            </a:r>
            <a:r>
              <a:rPr lang="en-ID" sz="1300" dirty="0">
                <a:latin typeface="Segoe WPC"/>
              </a:rPr>
              <a:t> </a:t>
            </a:r>
            <a:r>
              <a:rPr lang="en-ID" sz="1300" dirty="0" err="1">
                <a:latin typeface="Segoe WPC"/>
              </a:rPr>
              <a:t>Grup</a:t>
            </a:r>
            <a:r>
              <a:rPr lang="en-ID" sz="1300" dirty="0">
                <a:latin typeface="Segoe WPC"/>
              </a:rPr>
              <a:t> juga </a:t>
            </a:r>
            <a:r>
              <a:rPr lang="en-ID" sz="1300" b="0" i="0" dirty="0" err="1">
                <a:effectLst/>
                <a:latin typeface="Segoe WPC"/>
              </a:rPr>
              <a:t>berbagi</a:t>
            </a:r>
            <a:r>
              <a:rPr lang="en-ID" sz="1300" b="0" i="0" dirty="0">
                <a:effectLst/>
                <a:latin typeface="Segoe WPC"/>
              </a:rPr>
              <a:t> </a:t>
            </a:r>
            <a:r>
              <a:rPr lang="en-ID" sz="1300" b="0" i="0" dirty="0" err="1">
                <a:effectLst/>
                <a:latin typeface="Segoe WPC"/>
              </a:rPr>
              <a:t>hidangan</a:t>
            </a:r>
            <a:r>
              <a:rPr lang="en-ID" sz="1300" b="0" i="0" dirty="0">
                <a:effectLst/>
                <a:latin typeface="Segoe WPC"/>
              </a:rPr>
              <a:t> </a:t>
            </a:r>
            <a:r>
              <a:rPr lang="en-ID" sz="1300" b="0" i="0" dirty="0" err="1">
                <a:effectLst/>
                <a:latin typeface="Segoe WPC"/>
              </a:rPr>
              <a:t>untuk</a:t>
            </a:r>
            <a:r>
              <a:rPr lang="en-ID" sz="1300" b="0" i="0" dirty="0">
                <a:effectLst/>
                <a:latin typeface="Segoe WPC"/>
              </a:rPr>
              <a:t> </a:t>
            </a:r>
            <a:r>
              <a:rPr lang="en-ID" sz="1300" b="0" i="0" dirty="0" err="1">
                <a:effectLst/>
                <a:latin typeface="Segoe WPC"/>
              </a:rPr>
              <a:t>kelas</a:t>
            </a:r>
            <a:r>
              <a:rPr lang="en-ID" sz="1300" b="0" i="0" dirty="0">
                <a:effectLst/>
                <a:latin typeface="Segoe WPC"/>
              </a:rPr>
              <a:t> yang </a:t>
            </a:r>
            <a:r>
              <a:rPr lang="en-ID" sz="1300" b="0" i="0" dirty="0" err="1">
                <a:effectLst/>
                <a:latin typeface="Segoe WPC"/>
              </a:rPr>
              <a:t>lebih</a:t>
            </a:r>
            <a:r>
              <a:rPr lang="en-ID" sz="1300" b="0" i="0" dirty="0">
                <a:effectLst/>
                <a:latin typeface="Segoe WPC"/>
              </a:rPr>
              <a:t> casual </a:t>
            </a:r>
            <a:r>
              <a:rPr lang="en-ID" sz="1300" b="0" i="0" dirty="0" err="1">
                <a:effectLst/>
                <a:latin typeface="Segoe WPC"/>
              </a:rPr>
              <a:t>dengan</a:t>
            </a:r>
            <a:r>
              <a:rPr lang="en-ID" sz="1300" b="0" i="0" dirty="0">
                <a:effectLst/>
                <a:latin typeface="Segoe WPC"/>
              </a:rPr>
              <a:t> resto, teras </a:t>
            </a:r>
            <a:r>
              <a:rPr lang="en-ID" sz="1300" b="0" i="0" dirty="0" err="1">
                <a:effectLst/>
                <a:latin typeface="Segoe WPC"/>
              </a:rPr>
              <a:t>Plataran</a:t>
            </a:r>
            <a:r>
              <a:rPr lang="en-ID" sz="1300" b="0" i="0" dirty="0">
                <a:effectLst/>
                <a:latin typeface="Segoe WPC"/>
              </a:rPr>
              <a:t> (</a:t>
            </a:r>
            <a:r>
              <a:rPr lang="en-ID" sz="1300" b="0" i="0" dirty="0" err="1">
                <a:effectLst/>
                <a:latin typeface="Segoe WPC"/>
              </a:rPr>
              <a:t>lebih</a:t>
            </a:r>
            <a:r>
              <a:rPr lang="en-ID" sz="1300" b="0" i="0" dirty="0">
                <a:effectLst/>
                <a:latin typeface="Segoe WPC"/>
              </a:rPr>
              <a:t> urban) </a:t>
            </a:r>
            <a:r>
              <a:rPr lang="en-ID" sz="1300" b="0" i="0" dirty="0" err="1">
                <a:effectLst/>
                <a:latin typeface="Segoe WPC"/>
              </a:rPr>
              <a:t>sesuai</a:t>
            </a:r>
            <a:r>
              <a:rPr lang="en-ID" sz="1300" b="0" i="0" dirty="0">
                <a:effectLst/>
                <a:latin typeface="Segoe WPC"/>
              </a:rPr>
              <a:t> </a:t>
            </a:r>
            <a:r>
              <a:rPr lang="en-ID" sz="1300" b="0" i="0" dirty="0" err="1">
                <a:effectLst/>
                <a:latin typeface="Segoe WPC"/>
              </a:rPr>
              <a:t>dengan</a:t>
            </a:r>
            <a:r>
              <a:rPr lang="en-ID" sz="1300" b="0" i="0" dirty="0">
                <a:effectLst/>
                <a:latin typeface="Segoe WPC"/>
              </a:rPr>
              <a:t> </a:t>
            </a:r>
            <a:r>
              <a:rPr lang="en-ID" sz="1300" b="0" i="0" dirty="0" err="1">
                <a:effectLst/>
                <a:latin typeface="Segoe WPC"/>
              </a:rPr>
              <a:t>namanya</a:t>
            </a:r>
            <a:r>
              <a:rPr lang="en-ID" sz="1300" b="0" i="0" dirty="0">
                <a:effectLst/>
                <a:latin typeface="Segoe WPC"/>
              </a:rPr>
              <a:t>, </a:t>
            </a:r>
            <a:r>
              <a:rPr lang="en-ID" sz="1300" b="0" i="0" dirty="0" err="1">
                <a:effectLst/>
                <a:latin typeface="Segoe WPC"/>
              </a:rPr>
              <a:t>pengunjung</a:t>
            </a:r>
            <a:r>
              <a:rPr lang="en-ID" sz="1300" b="0" i="0" dirty="0">
                <a:effectLst/>
                <a:latin typeface="Segoe WPC"/>
              </a:rPr>
              <a:t> yang </a:t>
            </a:r>
            <a:r>
              <a:rPr lang="en-ID" sz="1300" b="0" i="0" dirty="0" err="1">
                <a:effectLst/>
                <a:latin typeface="Segoe WPC"/>
              </a:rPr>
              <a:t>lebih</a:t>
            </a:r>
            <a:r>
              <a:rPr lang="en-ID" sz="1300" b="0" i="0" dirty="0">
                <a:effectLst/>
                <a:latin typeface="Segoe WPC"/>
              </a:rPr>
              <a:t> casual di </a:t>
            </a:r>
            <a:r>
              <a:rPr lang="en-ID" sz="1300" b="0" i="0" dirty="0" err="1">
                <a:effectLst/>
                <a:latin typeface="Segoe WPC"/>
              </a:rPr>
              <a:t>tempakan</a:t>
            </a:r>
            <a:r>
              <a:rPr lang="en-ID" sz="1300" b="0" i="0" dirty="0">
                <a:effectLst/>
                <a:latin typeface="Segoe WPC"/>
              </a:rPr>
              <a:t> di </a:t>
            </a:r>
            <a:r>
              <a:rPr lang="en-ID" sz="1300" b="0" i="0" dirty="0" err="1">
                <a:effectLst/>
                <a:latin typeface="Segoe WPC"/>
              </a:rPr>
              <a:t>terasnya</a:t>
            </a:r>
            <a:r>
              <a:rPr lang="en-ID" sz="1300" b="0" i="0" dirty="0">
                <a:effectLst/>
                <a:latin typeface="Segoe WPC"/>
              </a:rPr>
              <a:t> </a:t>
            </a:r>
            <a:r>
              <a:rPr lang="en-ID" sz="1300" b="0" i="0" dirty="0" err="1">
                <a:effectLst/>
                <a:latin typeface="Segoe WPC"/>
              </a:rPr>
              <a:t>saja</a:t>
            </a:r>
            <a:r>
              <a:rPr lang="en-ID" sz="1300" b="0" i="0" dirty="0">
                <a:effectLst/>
                <a:latin typeface="Segoe WPC"/>
              </a:rPr>
              <a:t>, </a:t>
            </a:r>
            <a:r>
              <a:rPr lang="en-ID" sz="1300" b="0" i="0" dirty="0" err="1">
                <a:effectLst/>
                <a:latin typeface="Segoe WPC"/>
              </a:rPr>
              <a:t>untuk</a:t>
            </a:r>
            <a:r>
              <a:rPr lang="en-ID" sz="1300" b="0" i="0" dirty="0">
                <a:effectLst/>
                <a:latin typeface="Segoe WPC"/>
              </a:rPr>
              <a:t> </a:t>
            </a:r>
            <a:r>
              <a:rPr lang="en-ID" sz="1300" b="0" i="0" dirty="0" err="1">
                <a:effectLst/>
                <a:latin typeface="Segoe WPC"/>
              </a:rPr>
              <a:t>masuk</a:t>
            </a:r>
            <a:r>
              <a:rPr lang="en-ID" sz="1300" b="0" i="0" dirty="0">
                <a:effectLst/>
                <a:latin typeface="Segoe WPC"/>
              </a:rPr>
              <a:t> </a:t>
            </a:r>
            <a:r>
              <a:rPr lang="en-ID" sz="1300" b="0" i="0" dirty="0" err="1">
                <a:effectLst/>
                <a:latin typeface="Segoe WPC"/>
              </a:rPr>
              <a:t>kedalam</a:t>
            </a:r>
            <a:r>
              <a:rPr lang="en-ID" sz="1300" b="0" i="0" dirty="0">
                <a:effectLst/>
                <a:latin typeface="Segoe WPC"/>
              </a:rPr>
              <a:t> </a:t>
            </a:r>
            <a:r>
              <a:rPr lang="en-ID" sz="1300" b="0" i="0" dirty="0" err="1">
                <a:effectLst/>
                <a:latin typeface="Segoe WPC"/>
              </a:rPr>
              <a:t>itu</a:t>
            </a:r>
            <a:r>
              <a:rPr lang="en-ID" sz="1300" b="0" i="0" dirty="0">
                <a:effectLst/>
                <a:latin typeface="Segoe WPC"/>
              </a:rPr>
              <a:t> </a:t>
            </a:r>
            <a:r>
              <a:rPr lang="en-ID" sz="1300" b="0" i="0" dirty="0" err="1">
                <a:effectLst/>
                <a:latin typeface="Segoe WPC"/>
              </a:rPr>
              <a:t>perlu</a:t>
            </a:r>
            <a:r>
              <a:rPr lang="en-ID" sz="1300" b="0" i="0" dirty="0">
                <a:effectLst/>
                <a:latin typeface="Segoe WPC"/>
              </a:rPr>
              <a:t> status </a:t>
            </a:r>
            <a:r>
              <a:rPr lang="en-ID" sz="1300" b="0" i="0" dirty="0" err="1">
                <a:effectLst/>
                <a:latin typeface="Segoe WPC"/>
              </a:rPr>
              <a:t>tertentu</a:t>
            </a:r>
            <a:r>
              <a:rPr lang="en-ID" sz="1300" b="0" i="0" dirty="0">
                <a:effectLst/>
                <a:latin typeface="Segoe WPC"/>
              </a:rPr>
              <a:t>.</a:t>
            </a:r>
            <a:endParaRPr lang="en-ID" sz="1300" b="0" dirty="0">
              <a:solidFill>
                <a:srgbClr val="101010"/>
              </a:solidFill>
              <a:latin typeface="Segoe U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2920" y="6419088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6E6E6E"/>
                </a:solidFill>
                <a:latin typeface="Segoe UI"/>
              </a:rPr>
              <a:t>Pembacaan strategis Bilhaqy atas 4 brand (Sep 2026) · bagian ini masih dikaji, tanpa rekomendasi untuk SN.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0F531DE-6B4A-4FDD-906D-0C80D12F6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117" y="2548188"/>
            <a:ext cx="5109796" cy="340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221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prep_platar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84048"/>
            <a:ext cx="11155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1">
                <a:solidFill>
                  <a:srgbClr val="E8E8E8"/>
                </a:solidFill>
                <a:latin typeface="Montserrat"/>
              </a:rPr>
              <a:t>PROFIL 01 · JARAK 420 M · MARKET &amp; COMPETITOR MAPPING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4206240"/>
            <a:ext cx="10881360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600" b="1">
                <a:solidFill>
                  <a:srgbClr val="FFFFFF"/>
                </a:solidFill>
                <a:latin typeface="Montserrat"/>
              </a:rPr>
              <a:t>Plataran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5596128"/>
            <a:ext cx="11183112" cy="182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5742432"/>
            <a:ext cx="86868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Montserrat"/>
              </a:rPr>
              <a:t>4.8★ · 1.190 REVIEW</a:t>
            </a:r>
          </a:p>
          <a:p>
            <a:pPr algn="l"/>
            <a:r>
              <a:rPr sz="1200" b="0">
                <a:solidFill>
                  <a:srgbClr val="D8D8D8"/>
                </a:solidFill>
                <a:latin typeface="Segoe UI"/>
              </a:rPr>
              <a:t>Jl. Diponegoro 27, Citarum, Bandung Wetan · Nusantara premium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19088"/>
            <a:ext cx="1118311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00" b="0">
                <a:solidFill>
                  <a:srgbClr val="BBBBBB"/>
                </a:solidFill>
                <a:latin typeface="Segoe UI"/>
              </a:rPr>
              <a:t>Foto: artikel media (sementara, ganti di ppt_assets/foto/plataran.jpg)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7782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PROFIL 01 · JARAK 420 M · MARKET &amp; COMPETITOR MAPPING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63840" y="402336"/>
            <a:ext cx="3822191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>
                <a:solidFill>
                  <a:srgbClr val="6E6E6E"/>
                </a:solidFill>
                <a:latin typeface="Montserrat"/>
              </a:rPr>
              <a:t>4.8★ · 1.190 REVIEW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800" b="1">
                <a:solidFill>
                  <a:srgbClr val="101010"/>
                </a:solidFill>
                <a:latin typeface="Montserrat"/>
              </a:rPr>
              <a:t>Plataran Bandung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12140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KONSEP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6080" y="2066543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Grup </a:t>
            </a:r>
            <a:r>
              <a:rPr sz="1300" b="1">
                <a:solidFill>
                  <a:srgbClr val="101010"/>
                </a:solidFill>
                <a:latin typeface="Segoe UI"/>
              </a:rPr>
              <a:t>Plataran</a:t>
            </a:r>
            <a:r>
              <a:rPr sz="1300" b="0">
                <a:solidFill>
                  <a:srgbClr val="101010"/>
                </a:solidFill>
                <a:latin typeface="Segoe UI"/>
              </a:rPr>
              <a:t>, kuliner Nusantara premium, interior </a:t>
            </a:r>
            <a:r>
              <a:rPr sz="1300" b="1">
                <a:solidFill>
                  <a:srgbClr val="101010"/>
                </a:solidFill>
                <a:latin typeface="Segoe UI"/>
              </a:rPr>
              <a:t>etnik-elegan</a:t>
            </a:r>
            <a:r>
              <a:rPr sz="1300" b="0">
                <a:solidFill>
                  <a:srgbClr val="101010"/>
                </a:solidFill>
                <a:latin typeface="Segoe UI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85292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LOKASI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26080" y="279806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Jl. Diponegoro 27 · </a:t>
            </a:r>
            <a:r>
              <a:rPr sz="1300" b="1">
                <a:solidFill>
                  <a:srgbClr val="101010"/>
                </a:solidFill>
                <a:latin typeface="Segoe UI"/>
              </a:rPr>
              <a:t>420 m dari Jalan Progo</a:t>
            </a:r>
            <a:r>
              <a:rPr sz="1300" b="0">
                <a:solidFill>
                  <a:srgbClr val="101010"/>
                </a:solidFill>
                <a:latin typeface="Segoe UI"/>
              </a:rPr>
              <a:t> · satu klaster dengan SN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358444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HARGA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26080" y="352958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Tier </a:t>
            </a:r>
            <a:r>
              <a:rPr sz="1300" b="1">
                <a:solidFill>
                  <a:srgbClr val="101010"/>
                </a:solidFill>
                <a:latin typeface="Segoe UI"/>
              </a:rPr>
              <a:t>fine dining / upscale</a:t>
            </a:r>
            <a:r>
              <a:rPr sz="1300" b="0">
                <a:solidFill>
                  <a:srgbClr val="101010"/>
                </a:solidFill>
                <a:latin typeface="Segoe UI"/>
              </a:rPr>
              <a:t> · paket rijsttafel grup ±Rp375rb++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431596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MENU ANDALAN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26080" y="426110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Lobi-Lobi Jubilee · Bakmi Ayam · Nona Geulis · Cumi Bakar Plataran · Sate &amp; Nasi Pancasila Plataran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504748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KARAKTER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26080" y="499262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Merek besar, kuat untuk acara spesial · celah: formal &amp; mahal, bukan pilihan makan malam biasa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19088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6E6E6E"/>
                </a:solidFill>
                <a:latin typeface="Segoe UI"/>
              </a:rPr>
              <a:t>Sumber: Google Search/Maps (rating, alamat, tarif laporan pengguna), GoFood &amp; riset Perplexity (artikel media) · Sep 2026 · harga dapat berubah. Bukan daftar harga resmi.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prep_tempay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84048"/>
            <a:ext cx="11155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1">
                <a:solidFill>
                  <a:srgbClr val="E8E8E8"/>
                </a:solidFill>
                <a:latin typeface="Montserrat"/>
              </a:rPr>
              <a:t>PROFIL 02 · JARAK 430 M · MARKET &amp; COMPETITOR MAPPING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425190"/>
            <a:ext cx="10881360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800" b="1" dirty="0" err="1">
                <a:solidFill>
                  <a:srgbClr val="FFFFFF"/>
                </a:solidFill>
                <a:latin typeface="Montserrat"/>
              </a:rPr>
              <a:t>Tempayan</a:t>
            </a:r>
            <a:endParaRPr sz="8800" b="1" dirty="0">
              <a:solidFill>
                <a:srgbClr val="FFFFFF"/>
              </a:solidFill>
              <a:latin typeface="Montserra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2920" y="4687062"/>
            <a:ext cx="10881360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5200" b="1">
                <a:solidFill>
                  <a:srgbClr val="FFFFFF"/>
                </a:solidFill>
                <a:latin typeface="Montserrat"/>
              </a:rPr>
              <a:t>Indonesian Bistro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5596128"/>
            <a:ext cx="11183112" cy="182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5742432"/>
            <a:ext cx="86868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Montserrat"/>
              </a:rPr>
              <a:t>4.8★ · 1.342 REVIEW</a:t>
            </a:r>
          </a:p>
          <a:p>
            <a:pPr algn="l"/>
            <a:r>
              <a:rPr sz="1200" b="0">
                <a:solidFill>
                  <a:srgbClr val="D8D8D8"/>
                </a:solidFill>
                <a:latin typeface="Segoe UI"/>
              </a:rPr>
              <a:t>Jl. Citarum 10, Cihapit, Bandung Wetan · bistro nusantara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419088"/>
            <a:ext cx="1118311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00" b="0">
                <a:solidFill>
                  <a:srgbClr val="BBBBBB"/>
                </a:solidFill>
                <a:latin typeface="Segoe UI"/>
              </a:rPr>
              <a:t>Foto: artikel media (sementara, ganti di ppt_assets/foto/tempayan.jpg)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7782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PROFIL 02 · JARAK 430 M · MARKET &amp; COMPETITOR MAPPING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63840" y="402336"/>
            <a:ext cx="3822191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>
                <a:solidFill>
                  <a:srgbClr val="6E6E6E"/>
                </a:solidFill>
                <a:latin typeface="Montserrat"/>
              </a:rPr>
              <a:t>4.8★ · 1.342 REVIEW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800" b="1">
                <a:solidFill>
                  <a:srgbClr val="101010"/>
                </a:solidFill>
                <a:latin typeface="Montserrat"/>
              </a:rPr>
              <a:t>Tempayan Indonesian Bistro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12140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KONSEP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6080" y="2066543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1">
                <a:solidFill>
                  <a:srgbClr val="101010"/>
                </a:solidFill>
                <a:latin typeface="Segoe UI"/>
              </a:rPr>
              <a:t>Bistro Indonesia modern</a:t>
            </a:r>
            <a:r>
              <a:rPr sz="1300" b="0">
                <a:solidFill>
                  <a:srgbClr val="101010"/>
                </a:solidFill>
                <a:latin typeface="Segoe UI"/>
              </a:rPr>
              <a:t>, jejak rasa Nusantara dari Aceh hingga berbagai daerah, tiap menu punya cerita asal-usul.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85292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LOKASI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26080" y="279806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Jl. Citarum No.10, Cihapit · </a:t>
            </a:r>
            <a:r>
              <a:rPr sz="1300" b="1">
                <a:solidFill>
                  <a:srgbClr val="101010"/>
                </a:solidFill>
                <a:latin typeface="Segoe UI"/>
              </a:rPr>
              <a:t>430 m dari Jalan Progo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358444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HARGA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26080" y="352958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Tier </a:t>
            </a:r>
            <a:r>
              <a:rPr sz="1300" b="1">
                <a:solidFill>
                  <a:srgbClr val="101010"/>
                </a:solidFill>
                <a:latin typeface="Segoe UI"/>
              </a:rPr>
              <a:t>mid - mid/high</a:t>
            </a:r>
            <a:r>
              <a:rPr sz="1300" b="0">
                <a:solidFill>
                  <a:srgbClr val="101010"/>
                </a:solidFill>
                <a:latin typeface="Segoe UI"/>
              </a:rPr>
              <a:t> · dinner santai sampai semi-formal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431596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MENU ANDALAN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26080" y="426110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1">
                <a:solidFill>
                  <a:srgbClr val="101010"/>
                </a:solidFill>
                <a:latin typeface="Segoe UI"/>
              </a:rPr>
              <a:t>Martabak Meulaboh</a:t>
            </a:r>
            <a:r>
              <a:rPr sz="1300" b="0">
                <a:solidFill>
                  <a:srgbClr val="101010"/>
                </a:solidFill>
                <a:latin typeface="Segoe UI"/>
              </a:rPr>
              <a:t> (Aceh) · beragam sate &amp; hidangan daerah sesuai konsep bistro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504748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KARAKTER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26080" y="499262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Storytelling daerah kuat dalam format ringkas · celah: jarak sangat dekat, harus dibedakan lewat konsep besar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19088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6E6E6E"/>
                </a:solidFill>
                <a:latin typeface="Segoe UI"/>
              </a:rPr>
              <a:t>Sumber: Google Search/Maps (rating, alamat, tarif laporan pengguna), GoFood &amp; riset Perplexity (artikel media) · Sep 2026 · harga dapat berubah. Bukan daftar harga resmi.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prep_daila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84048"/>
            <a:ext cx="11155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1">
                <a:solidFill>
                  <a:srgbClr val="E8E8E8"/>
                </a:solidFill>
                <a:latin typeface="Montserrat"/>
              </a:rPr>
              <a:t>PROFIL 03 · JARAK 450 M · MARKET &amp; COMPETITOR MAPPING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974211"/>
            <a:ext cx="10881360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0" b="1" dirty="0" err="1">
                <a:solidFill>
                  <a:srgbClr val="FFFFFF"/>
                </a:solidFill>
                <a:latin typeface="Montserrat"/>
              </a:rPr>
              <a:t>Dailah</a:t>
            </a:r>
            <a:endParaRPr sz="11000" b="1" dirty="0">
              <a:solidFill>
                <a:srgbClr val="FFFFFF"/>
              </a:solidFill>
              <a:latin typeface="Montserra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2920" y="5596128"/>
            <a:ext cx="11183112" cy="182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5742432"/>
            <a:ext cx="86868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Montserrat"/>
              </a:rPr>
              <a:t>4.7★ · 847 REVIEW</a:t>
            </a:r>
          </a:p>
          <a:p>
            <a:pPr algn="l"/>
            <a:r>
              <a:rPr sz="1200" b="0">
                <a:solidFill>
                  <a:srgbClr val="D8D8D8"/>
                </a:solidFill>
                <a:latin typeface="Segoe UI"/>
              </a:rPr>
              <a:t>Sajian Nusantara &amp; Sajian Kontemporer · Jl. Cisangkuy 60, Bandung Wetan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19088"/>
            <a:ext cx="1118311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00" b="0">
                <a:solidFill>
                  <a:srgbClr val="BBBBBB"/>
                </a:solidFill>
                <a:latin typeface="Segoe UI"/>
              </a:rPr>
              <a:t>Foto: artikel media (sementara, ganti di ppt_assets/foto/dailah.jpg)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7782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PROFIL 03 · JARAK 450 M · MARKET &amp; COMPETITOR MAPPING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63840" y="402336"/>
            <a:ext cx="3822191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>
                <a:solidFill>
                  <a:srgbClr val="6E6E6E"/>
                </a:solidFill>
                <a:latin typeface="Montserrat"/>
              </a:rPr>
              <a:t>4.7★ · 847 REVIEW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800" b="1">
                <a:solidFill>
                  <a:srgbClr val="101010"/>
                </a:solidFill>
                <a:latin typeface="Montserrat"/>
              </a:rPr>
              <a:t>Dailah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12140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KONSEP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6080" y="2066543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Dua format: resto </a:t>
            </a:r>
            <a:r>
              <a:rPr sz="1300" b="1">
                <a:solidFill>
                  <a:srgbClr val="101010"/>
                </a:solidFill>
                <a:latin typeface="Segoe UI"/>
              </a:rPr>
              <a:t>Sajian Nusantara</a:t>
            </a:r>
            <a:r>
              <a:rPr sz="1300" b="0">
                <a:solidFill>
                  <a:srgbClr val="101010"/>
                </a:solidFill>
                <a:latin typeface="Segoe UI"/>
              </a:rPr>
              <a:t> (Cisangkuy) + kolaborasi chef </a:t>
            </a:r>
            <a:r>
              <a:rPr sz="1300" b="1">
                <a:solidFill>
                  <a:srgbClr val="101010"/>
                </a:solidFill>
                <a:latin typeface="Segoe UI"/>
              </a:rPr>
              <a:t>Sajian Kontemporer</a:t>
            </a:r>
            <a:r>
              <a:rPr sz="1300" b="0">
                <a:solidFill>
                  <a:srgbClr val="101010"/>
                </a:solidFill>
                <a:latin typeface="Segoe UI"/>
              </a:rPr>
              <a:t> (event, mis. Kenduri Rasa Nusantara di InterContinental Bandung).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85292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LOKASI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26080" y="279806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1">
                <a:solidFill>
                  <a:srgbClr val="101010"/>
                </a:solidFill>
                <a:latin typeface="Segoe UI"/>
              </a:rPr>
              <a:t>Jl. Cisangkuy 60</a:t>
            </a:r>
            <a:r>
              <a:rPr sz="1300" b="0">
                <a:solidFill>
                  <a:srgbClr val="101010"/>
                </a:solidFill>
                <a:latin typeface="Segoe UI"/>
              </a:rPr>
              <a:t>, Citarum, Bandung Wetan · </a:t>
            </a:r>
            <a:r>
              <a:rPr sz="1300" b="1">
                <a:solidFill>
                  <a:srgbClr val="101010"/>
                </a:solidFill>
                <a:latin typeface="Segoe UI"/>
              </a:rPr>
              <a:t>450 m dari Jalan Progo</a:t>
            </a:r>
            <a:r>
              <a:rPr sz="1300" b="0">
                <a:solidFill>
                  <a:srgbClr val="101010"/>
                </a:solidFill>
                <a:latin typeface="Segoe UI"/>
              </a:rPr>
              <a:t> · outdoor + private dining · reservasi chope.co · sampai 22.00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358444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HARGA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26080" y="352958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1">
                <a:solidFill>
                  <a:srgbClr val="101010"/>
                </a:solidFill>
                <a:latin typeface="Segoe UI"/>
              </a:rPr>
              <a:t>Rp75.000-175.000 per orang</a:t>
            </a:r>
            <a:r>
              <a:rPr sz="1300" b="0">
                <a:solidFill>
                  <a:srgbClr val="101010"/>
                </a:solidFill>
                <a:latin typeface="Segoe UI"/>
              </a:rPr>
              <a:t> (laporan 337 pengguna) · paket kolaborasi/buffet Rp388.000++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431596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MENU ANDALAN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26080" y="426110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Rice table, nasi campur &amp; nasi liwet · menu </a:t>
            </a:r>
            <a:r>
              <a:rPr sz="1300" b="1">
                <a:solidFill>
                  <a:srgbClr val="101010"/>
                </a:solidFill>
                <a:latin typeface="Segoe UI"/>
              </a:rPr>
              <a:t>ganti tiap 3 bulan</a:t>
            </a:r>
            <a:r>
              <a:rPr sz="1300" b="0">
                <a:solidFill>
                  <a:srgbClr val="101010"/>
                </a:solidFill>
                <a:latin typeface="Segoe UI"/>
              </a:rPr>
              <a:t> · signature daerah: xiong xira (Sumbawa), pisang ijo (Makassar)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5047488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>
                <a:solidFill>
                  <a:srgbClr val="6E6E6E"/>
                </a:solidFill>
                <a:latin typeface="Montserrat"/>
              </a:rPr>
              <a:t>KARAKTER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26080" y="4992624"/>
            <a:ext cx="8759952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1">
                <a:solidFill>
                  <a:srgbClr val="101010"/>
                </a:solidFill>
                <a:latin typeface="Segoe UI"/>
              </a:rPr>
              <a:t>Chef-driven &amp; curated</a:t>
            </a:r>
            <a:r>
              <a:rPr sz="1300" b="0">
                <a:solidFill>
                  <a:srgbClr val="101010"/>
                </a:solidFill>
                <a:latin typeface="Segoe UI"/>
              </a:rPr>
              <a:t>, cocok acara spesial · volume review kecil karena sering tampil sebagai kolaborasi/event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19088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6E6E6E"/>
                </a:solidFill>
                <a:latin typeface="Segoe UI"/>
              </a:rPr>
              <a:t>Sumber: Google Search/Maps (rating, alamat, tarif laporan pengguna), GoFood &amp; riset Perplexity (artikel media) · Sep 2026 · harga dapat berubah. Bukan daftar harga resmi.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prep_god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84048"/>
            <a:ext cx="11155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1">
                <a:solidFill>
                  <a:srgbClr val="E8E8E8"/>
                </a:solidFill>
                <a:latin typeface="Montserrat"/>
              </a:rPr>
              <a:t>PROFIL 04 · JARAK 740 M · MARKET &amp; COMPETITOR MAPPING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4206240"/>
            <a:ext cx="10881360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400" b="1">
                <a:solidFill>
                  <a:srgbClr val="FFFFFF"/>
                </a:solidFill>
                <a:latin typeface="Montserrat"/>
              </a:rPr>
              <a:t>Goda Nusantara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5596128"/>
            <a:ext cx="11183112" cy="182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5742432"/>
            <a:ext cx="86868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Montserrat"/>
              </a:rPr>
              <a:t>4.9★ · 672 REVIEW</a:t>
            </a:r>
          </a:p>
          <a:p>
            <a:pPr algn="l"/>
            <a:r>
              <a:rPr sz="1200" b="0">
                <a:solidFill>
                  <a:srgbClr val="D8D8D8"/>
                </a:solidFill>
                <a:latin typeface="Segoe UI"/>
              </a:rPr>
              <a:t>Jl. Geusan Ulun 3, Citarum, Bandung Wetan · prasmanan nusantara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19088"/>
            <a:ext cx="1118311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00" b="0">
                <a:solidFill>
                  <a:srgbClr val="BBBBBB"/>
                </a:solidFill>
                <a:latin typeface="Segoe UI"/>
              </a:rPr>
              <a:t>Foto: artikel media (sementara, ganti di ppt_assets/foto/goda.jpg)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3129</Words>
  <Application>Microsoft Office PowerPoint</Application>
  <PresentationFormat>Widescreen</PresentationFormat>
  <Paragraphs>358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Leelawadee UI Semilight</vt:lpstr>
      <vt:lpstr>Montserrat</vt:lpstr>
      <vt:lpstr>Segoe UI</vt:lpstr>
      <vt:lpstr>Segoe WPC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Bil Bilhaqy</cp:lastModifiedBy>
  <cp:revision>8</cp:revision>
  <dcterms:created xsi:type="dcterms:W3CDTF">2013-01-27T09:14:16Z</dcterms:created>
  <dcterms:modified xsi:type="dcterms:W3CDTF">2026-09-06T11:03:12Z</dcterms:modified>
  <cp:category/>
</cp:coreProperties>
</file>